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41"/>
  </p:notesMasterIdLst>
  <p:sldIdLst>
    <p:sldId id="300" r:id="rId2"/>
    <p:sldId id="299" r:id="rId3"/>
    <p:sldId id="258" r:id="rId4"/>
    <p:sldId id="282" r:id="rId5"/>
    <p:sldId id="283" r:id="rId6"/>
    <p:sldId id="281" r:id="rId7"/>
    <p:sldId id="260" r:id="rId8"/>
    <p:sldId id="259" r:id="rId9"/>
    <p:sldId id="261" r:id="rId10"/>
    <p:sldId id="262" r:id="rId11"/>
    <p:sldId id="263" r:id="rId12"/>
    <p:sldId id="264" r:id="rId13"/>
    <p:sldId id="265" r:id="rId14"/>
    <p:sldId id="266" r:id="rId15"/>
    <p:sldId id="267" r:id="rId16"/>
    <p:sldId id="268" r:id="rId17"/>
    <p:sldId id="269" r:id="rId18"/>
    <p:sldId id="278" r:id="rId19"/>
    <p:sldId id="279" r:id="rId20"/>
    <p:sldId id="271" r:id="rId21"/>
    <p:sldId id="272" r:id="rId22"/>
    <p:sldId id="280" r:id="rId23"/>
    <p:sldId id="276" r:id="rId24"/>
    <p:sldId id="277" r:id="rId25"/>
    <p:sldId id="288" r:id="rId26"/>
    <p:sldId id="284" r:id="rId27"/>
    <p:sldId id="285" r:id="rId28"/>
    <p:sldId id="286" r:id="rId29"/>
    <p:sldId id="292" r:id="rId30"/>
    <p:sldId id="294" r:id="rId31"/>
    <p:sldId id="287" r:id="rId32"/>
    <p:sldId id="275" r:id="rId33"/>
    <p:sldId id="289" r:id="rId34"/>
    <p:sldId id="290" r:id="rId35"/>
    <p:sldId id="295" r:id="rId36"/>
    <p:sldId id="293" r:id="rId37"/>
    <p:sldId id="296" r:id="rId38"/>
    <p:sldId id="297" r:id="rId39"/>
    <p:sldId id="298" r:id="rId4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6"/>
  </p:normalViewPr>
  <p:slideViewPr>
    <p:cSldViewPr>
      <p:cViewPr varScale="1">
        <p:scale>
          <a:sx n="106" d="100"/>
          <a:sy n="106" d="100"/>
        </p:scale>
        <p:origin x="1800"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A465CF-80F9-4BD0-87FD-6E3BD31538E9}"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l-GR"/>
        </a:p>
      </dgm:t>
    </dgm:pt>
    <dgm:pt modelId="{0669B119-16A0-4AA6-8C2B-6CD356F9B9DA}">
      <dgm:prSet phldrT="[Κείμενο]" custT="1"/>
      <dgm:spPr/>
      <dgm:t>
        <a:bodyPr/>
        <a:lstStyle/>
        <a:p>
          <a:r>
            <a:rPr lang="el-GR" sz="1400" b="1" dirty="0">
              <a:latin typeface="Times New Roman" pitchFamily="18" charset="0"/>
              <a:cs typeface="Times New Roman" pitchFamily="18" charset="0"/>
            </a:rPr>
            <a:t>Η ΕΕ αποτελεί έναν ισχυρό οργανισμό από τον οποίο δεν πρέπει να αναμένουμε τις ίδιες πρακτικές που ακολουθούν τα κράτη μέλη </a:t>
          </a:r>
        </a:p>
      </dgm:t>
    </dgm:pt>
    <dgm:pt modelId="{F79F818D-4B58-4F85-A791-6259FDD58D1A}" type="parTrans" cxnId="{24B8A523-0BD0-499B-BC0A-12D88D4701C6}">
      <dgm:prSet/>
      <dgm:spPr/>
      <dgm:t>
        <a:bodyPr/>
        <a:lstStyle/>
        <a:p>
          <a:endParaRPr lang="el-GR"/>
        </a:p>
      </dgm:t>
    </dgm:pt>
    <dgm:pt modelId="{F46D949F-17A2-4512-803D-CE5471D0C410}" type="sibTrans" cxnId="{24B8A523-0BD0-499B-BC0A-12D88D4701C6}">
      <dgm:prSet/>
      <dgm:spPr/>
      <dgm:t>
        <a:bodyPr/>
        <a:lstStyle/>
        <a:p>
          <a:endParaRPr lang="el-GR"/>
        </a:p>
      </dgm:t>
    </dgm:pt>
    <dgm:pt modelId="{C5837AF9-03D5-4BE2-85CC-D5DF5A77D2C3}">
      <dgm:prSet phldrT="[Κείμενο]" custT="1"/>
      <dgm:spPr/>
      <dgm:t>
        <a:bodyPr/>
        <a:lstStyle/>
        <a:p>
          <a:r>
            <a:rPr lang="el-GR" sz="1400" b="1" dirty="0">
              <a:latin typeface="Times New Roman" pitchFamily="18" charset="0"/>
              <a:cs typeface="Times New Roman" pitchFamily="18" charset="0"/>
            </a:rPr>
            <a:t>Αντλεί την νομιμοποίησή της από την αποτελεσματικότητα της</a:t>
          </a:r>
        </a:p>
      </dgm:t>
    </dgm:pt>
    <dgm:pt modelId="{580E69F8-ED77-4AD6-A89A-5CF8C9D52596}" type="parTrans" cxnId="{A30962A4-4387-4FBF-9040-D51BFC8F6643}">
      <dgm:prSet/>
      <dgm:spPr/>
      <dgm:t>
        <a:bodyPr/>
        <a:lstStyle/>
        <a:p>
          <a:endParaRPr lang="el-GR"/>
        </a:p>
      </dgm:t>
    </dgm:pt>
    <dgm:pt modelId="{D7FA6A5A-56A2-41AC-BC29-092FC157CE79}" type="sibTrans" cxnId="{A30962A4-4387-4FBF-9040-D51BFC8F6643}">
      <dgm:prSet/>
      <dgm:spPr/>
      <dgm:t>
        <a:bodyPr/>
        <a:lstStyle/>
        <a:p>
          <a:endParaRPr lang="el-GR"/>
        </a:p>
      </dgm:t>
    </dgm:pt>
    <dgm:pt modelId="{C31B8631-3A5F-45DA-9983-75758934A822}">
      <dgm:prSet phldrT="[Κείμενο]" custT="1"/>
      <dgm:spPr/>
      <dgm:t>
        <a:bodyPr/>
        <a:lstStyle/>
        <a:p>
          <a:r>
            <a:rPr lang="el-GR" sz="1400" b="1" dirty="0">
              <a:latin typeface="Times New Roman" pitchFamily="18" charset="0"/>
              <a:cs typeface="Times New Roman" pitchFamily="18" charset="0"/>
            </a:rPr>
            <a:t>Τα κράτη μέλη αυτοβούλως εντάσσονται στην ΕΕ</a:t>
          </a:r>
        </a:p>
      </dgm:t>
    </dgm:pt>
    <dgm:pt modelId="{40F36869-7D9D-4C57-A27B-F8E90B4237EE}" type="parTrans" cxnId="{7FE957E5-9148-40D8-A664-97E212AA891F}">
      <dgm:prSet/>
      <dgm:spPr/>
      <dgm:t>
        <a:bodyPr/>
        <a:lstStyle/>
        <a:p>
          <a:endParaRPr lang="el-GR"/>
        </a:p>
      </dgm:t>
    </dgm:pt>
    <dgm:pt modelId="{E09CB07C-3F6F-4691-ACB1-F9B37D6A114E}" type="sibTrans" cxnId="{7FE957E5-9148-40D8-A664-97E212AA891F}">
      <dgm:prSet/>
      <dgm:spPr/>
      <dgm:t>
        <a:bodyPr/>
        <a:lstStyle/>
        <a:p>
          <a:endParaRPr lang="el-GR"/>
        </a:p>
      </dgm:t>
    </dgm:pt>
    <dgm:pt modelId="{F076A468-4AA9-4567-AFC0-417385AB7F59}">
      <dgm:prSet phldrT="[Κείμενο]" custT="1"/>
      <dgm:spPr/>
      <dgm:t>
        <a:bodyPr/>
        <a:lstStyle/>
        <a:p>
          <a:r>
            <a:rPr lang="el-GR" sz="1400" b="1" dirty="0">
              <a:latin typeface="Times New Roman" pitchFamily="18" charset="0"/>
              <a:cs typeface="Times New Roman" pitchFamily="18" charset="0"/>
            </a:rPr>
            <a:t>Οι εκπρόσωποι εκφράζουν τη βούληση των λαών τους στις συνεδριάσεις των κοινοτικών οργανισμών</a:t>
          </a:r>
        </a:p>
      </dgm:t>
    </dgm:pt>
    <dgm:pt modelId="{4134A2D7-EDC5-4D8D-8382-B3DA8571ED34}" type="parTrans" cxnId="{6E2EDD99-24A8-4091-86F3-3A9CB1C8BFCD}">
      <dgm:prSet/>
      <dgm:spPr/>
      <dgm:t>
        <a:bodyPr/>
        <a:lstStyle/>
        <a:p>
          <a:endParaRPr lang="el-GR"/>
        </a:p>
      </dgm:t>
    </dgm:pt>
    <dgm:pt modelId="{A36885C8-1FDB-4DE4-990D-0AF3693DC8A5}" type="sibTrans" cxnId="{6E2EDD99-24A8-4091-86F3-3A9CB1C8BFCD}">
      <dgm:prSet/>
      <dgm:spPr/>
      <dgm:t>
        <a:bodyPr/>
        <a:lstStyle/>
        <a:p>
          <a:endParaRPr lang="el-GR"/>
        </a:p>
      </dgm:t>
    </dgm:pt>
    <dgm:pt modelId="{822FD538-C9AE-4535-9DB7-6231EFCA13DA}">
      <dgm:prSet phldrT="[Κείμενο]" custT="1"/>
      <dgm:spPr/>
      <dgm:t>
        <a:bodyPr/>
        <a:lstStyle/>
        <a:p>
          <a:r>
            <a:rPr lang="el-GR" sz="1400" b="1" dirty="0">
              <a:latin typeface="Times New Roman" pitchFamily="18" charset="0"/>
              <a:cs typeface="Times New Roman" pitchFamily="18" charset="0"/>
            </a:rPr>
            <a:t>Τα μέλη της επιτροπής διορίζονται από τις κυβερνήσεις των κρατών και ελέγχονται από το Ε.Κ. το οποίο εκλέγεται μέσα από τις Ευρωεκλογές  από τους λαούς.</a:t>
          </a:r>
        </a:p>
      </dgm:t>
    </dgm:pt>
    <dgm:pt modelId="{9E3C9AB3-17EF-4CDC-9344-1047D2AF4DAD}" type="parTrans" cxnId="{6EE7AA9B-CFCA-44DD-BF39-F1C4131B0BD7}">
      <dgm:prSet/>
      <dgm:spPr/>
      <dgm:t>
        <a:bodyPr/>
        <a:lstStyle/>
        <a:p>
          <a:endParaRPr lang="el-GR"/>
        </a:p>
      </dgm:t>
    </dgm:pt>
    <dgm:pt modelId="{6AD0F621-D899-4E2E-AD1B-836468C8C11F}" type="sibTrans" cxnId="{6EE7AA9B-CFCA-44DD-BF39-F1C4131B0BD7}">
      <dgm:prSet/>
      <dgm:spPr/>
      <dgm:t>
        <a:bodyPr/>
        <a:lstStyle/>
        <a:p>
          <a:endParaRPr lang="el-GR"/>
        </a:p>
      </dgm:t>
    </dgm:pt>
    <dgm:pt modelId="{D2C2B018-6237-40D6-B5AE-0EDBAB1CE2AE}" type="pres">
      <dgm:prSet presAssocID="{FEA465CF-80F9-4BD0-87FD-6E3BD31538E9}" presName="diagram" presStyleCnt="0">
        <dgm:presLayoutVars>
          <dgm:dir/>
          <dgm:resizeHandles val="exact"/>
        </dgm:presLayoutVars>
      </dgm:prSet>
      <dgm:spPr/>
    </dgm:pt>
    <dgm:pt modelId="{44F4C6FA-45B0-471B-A6AD-C7943576C6AC}" type="pres">
      <dgm:prSet presAssocID="{0669B119-16A0-4AA6-8C2B-6CD356F9B9DA}" presName="node" presStyleLbl="node1" presStyleIdx="0" presStyleCnt="5">
        <dgm:presLayoutVars>
          <dgm:bulletEnabled val="1"/>
        </dgm:presLayoutVars>
      </dgm:prSet>
      <dgm:spPr/>
    </dgm:pt>
    <dgm:pt modelId="{D1A88C3F-4A13-49F4-9011-29255494AEB8}" type="pres">
      <dgm:prSet presAssocID="{F46D949F-17A2-4512-803D-CE5471D0C410}" presName="sibTrans" presStyleCnt="0"/>
      <dgm:spPr/>
    </dgm:pt>
    <dgm:pt modelId="{087A759D-5213-4110-A71F-02B92EBAD9C6}" type="pres">
      <dgm:prSet presAssocID="{C5837AF9-03D5-4BE2-85CC-D5DF5A77D2C3}" presName="node" presStyleLbl="node1" presStyleIdx="1" presStyleCnt="5">
        <dgm:presLayoutVars>
          <dgm:bulletEnabled val="1"/>
        </dgm:presLayoutVars>
      </dgm:prSet>
      <dgm:spPr/>
    </dgm:pt>
    <dgm:pt modelId="{1329626D-91DA-4D29-8CB7-31CBC417C996}" type="pres">
      <dgm:prSet presAssocID="{D7FA6A5A-56A2-41AC-BC29-092FC157CE79}" presName="sibTrans" presStyleCnt="0"/>
      <dgm:spPr/>
    </dgm:pt>
    <dgm:pt modelId="{69EC7672-288E-44EE-85BE-3245ED51A1BB}" type="pres">
      <dgm:prSet presAssocID="{C31B8631-3A5F-45DA-9983-75758934A822}" presName="node" presStyleLbl="node1" presStyleIdx="2" presStyleCnt="5">
        <dgm:presLayoutVars>
          <dgm:bulletEnabled val="1"/>
        </dgm:presLayoutVars>
      </dgm:prSet>
      <dgm:spPr/>
    </dgm:pt>
    <dgm:pt modelId="{C9872ECC-FD5D-46BF-BB60-8A80D0DF0C5F}" type="pres">
      <dgm:prSet presAssocID="{E09CB07C-3F6F-4691-ACB1-F9B37D6A114E}" presName="sibTrans" presStyleCnt="0"/>
      <dgm:spPr/>
    </dgm:pt>
    <dgm:pt modelId="{561A1D0A-65CD-4A9A-B58B-609D8D1397EB}" type="pres">
      <dgm:prSet presAssocID="{F076A468-4AA9-4567-AFC0-417385AB7F59}" presName="node" presStyleLbl="node1" presStyleIdx="3" presStyleCnt="5">
        <dgm:presLayoutVars>
          <dgm:bulletEnabled val="1"/>
        </dgm:presLayoutVars>
      </dgm:prSet>
      <dgm:spPr/>
    </dgm:pt>
    <dgm:pt modelId="{79AF0530-1CEE-4B9D-9681-42D6F39E8179}" type="pres">
      <dgm:prSet presAssocID="{A36885C8-1FDB-4DE4-990D-0AF3693DC8A5}" presName="sibTrans" presStyleCnt="0"/>
      <dgm:spPr/>
    </dgm:pt>
    <dgm:pt modelId="{7E0DC713-21B9-4AA9-BCDE-EE6F476DC36B}" type="pres">
      <dgm:prSet presAssocID="{822FD538-C9AE-4535-9DB7-6231EFCA13DA}" presName="node" presStyleLbl="node1" presStyleIdx="4" presStyleCnt="5">
        <dgm:presLayoutVars>
          <dgm:bulletEnabled val="1"/>
        </dgm:presLayoutVars>
      </dgm:prSet>
      <dgm:spPr/>
    </dgm:pt>
  </dgm:ptLst>
  <dgm:cxnLst>
    <dgm:cxn modelId="{F890BA0A-1F26-4C46-8DBD-0D656B681028}" type="presOf" srcId="{FEA465CF-80F9-4BD0-87FD-6E3BD31538E9}" destId="{D2C2B018-6237-40D6-B5AE-0EDBAB1CE2AE}" srcOrd="0" destOrd="0" presId="urn:microsoft.com/office/officeart/2005/8/layout/default#1"/>
    <dgm:cxn modelId="{24B8A523-0BD0-499B-BC0A-12D88D4701C6}" srcId="{FEA465CF-80F9-4BD0-87FD-6E3BD31538E9}" destId="{0669B119-16A0-4AA6-8C2B-6CD356F9B9DA}" srcOrd="0" destOrd="0" parTransId="{F79F818D-4B58-4F85-A791-6259FDD58D1A}" sibTransId="{F46D949F-17A2-4512-803D-CE5471D0C410}"/>
    <dgm:cxn modelId="{8BC5C267-15AA-4F36-BDC2-4AD91AF50128}" type="presOf" srcId="{0669B119-16A0-4AA6-8C2B-6CD356F9B9DA}" destId="{44F4C6FA-45B0-471B-A6AD-C7943576C6AC}" srcOrd="0" destOrd="0" presId="urn:microsoft.com/office/officeart/2005/8/layout/default#1"/>
    <dgm:cxn modelId="{3A95CC73-6EF9-4730-8E8A-5C90FC6C97B4}" type="presOf" srcId="{C5837AF9-03D5-4BE2-85CC-D5DF5A77D2C3}" destId="{087A759D-5213-4110-A71F-02B92EBAD9C6}" srcOrd="0" destOrd="0" presId="urn:microsoft.com/office/officeart/2005/8/layout/default#1"/>
    <dgm:cxn modelId="{9D971B96-57CA-47D5-9570-FC3BB988DB05}" type="presOf" srcId="{C31B8631-3A5F-45DA-9983-75758934A822}" destId="{69EC7672-288E-44EE-85BE-3245ED51A1BB}" srcOrd="0" destOrd="0" presId="urn:microsoft.com/office/officeart/2005/8/layout/default#1"/>
    <dgm:cxn modelId="{6E2EDD99-24A8-4091-86F3-3A9CB1C8BFCD}" srcId="{FEA465CF-80F9-4BD0-87FD-6E3BD31538E9}" destId="{F076A468-4AA9-4567-AFC0-417385AB7F59}" srcOrd="3" destOrd="0" parTransId="{4134A2D7-EDC5-4D8D-8382-B3DA8571ED34}" sibTransId="{A36885C8-1FDB-4DE4-990D-0AF3693DC8A5}"/>
    <dgm:cxn modelId="{6EE7AA9B-CFCA-44DD-BF39-F1C4131B0BD7}" srcId="{FEA465CF-80F9-4BD0-87FD-6E3BD31538E9}" destId="{822FD538-C9AE-4535-9DB7-6231EFCA13DA}" srcOrd="4" destOrd="0" parTransId="{9E3C9AB3-17EF-4CDC-9344-1047D2AF4DAD}" sibTransId="{6AD0F621-D899-4E2E-AD1B-836468C8C11F}"/>
    <dgm:cxn modelId="{A30962A4-4387-4FBF-9040-D51BFC8F6643}" srcId="{FEA465CF-80F9-4BD0-87FD-6E3BD31538E9}" destId="{C5837AF9-03D5-4BE2-85CC-D5DF5A77D2C3}" srcOrd="1" destOrd="0" parTransId="{580E69F8-ED77-4AD6-A89A-5CF8C9D52596}" sibTransId="{D7FA6A5A-56A2-41AC-BC29-092FC157CE79}"/>
    <dgm:cxn modelId="{EF3C62A8-AE38-433A-AE56-387A1E5F3A6D}" type="presOf" srcId="{F076A468-4AA9-4567-AFC0-417385AB7F59}" destId="{561A1D0A-65CD-4A9A-B58B-609D8D1397EB}" srcOrd="0" destOrd="0" presId="urn:microsoft.com/office/officeart/2005/8/layout/default#1"/>
    <dgm:cxn modelId="{7FE957E5-9148-40D8-A664-97E212AA891F}" srcId="{FEA465CF-80F9-4BD0-87FD-6E3BD31538E9}" destId="{C31B8631-3A5F-45DA-9983-75758934A822}" srcOrd="2" destOrd="0" parTransId="{40F36869-7D9D-4C57-A27B-F8E90B4237EE}" sibTransId="{E09CB07C-3F6F-4691-ACB1-F9B37D6A114E}"/>
    <dgm:cxn modelId="{54CB69E8-0162-4CCE-B6AC-84A813BDA4E6}" type="presOf" srcId="{822FD538-C9AE-4535-9DB7-6231EFCA13DA}" destId="{7E0DC713-21B9-4AA9-BCDE-EE6F476DC36B}" srcOrd="0" destOrd="0" presId="urn:microsoft.com/office/officeart/2005/8/layout/default#1"/>
    <dgm:cxn modelId="{5BD62A89-5C57-442F-B811-51EB04933213}" type="presParOf" srcId="{D2C2B018-6237-40D6-B5AE-0EDBAB1CE2AE}" destId="{44F4C6FA-45B0-471B-A6AD-C7943576C6AC}" srcOrd="0" destOrd="0" presId="urn:microsoft.com/office/officeart/2005/8/layout/default#1"/>
    <dgm:cxn modelId="{B3F784EF-160F-4144-BBBF-AF17466D955F}" type="presParOf" srcId="{D2C2B018-6237-40D6-B5AE-0EDBAB1CE2AE}" destId="{D1A88C3F-4A13-49F4-9011-29255494AEB8}" srcOrd="1" destOrd="0" presId="urn:microsoft.com/office/officeart/2005/8/layout/default#1"/>
    <dgm:cxn modelId="{97FB2F7C-521A-4E1E-8EA1-94D3C28821B8}" type="presParOf" srcId="{D2C2B018-6237-40D6-B5AE-0EDBAB1CE2AE}" destId="{087A759D-5213-4110-A71F-02B92EBAD9C6}" srcOrd="2" destOrd="0" presId="urn:microsoft.com/office/officeart/2005/8/layout/default#1"/>
    <dgm:cxn modelId="{284BB155-3C42-44CA-8C4D-0D954C01342F}" type="presParOf" srcId="{D2C2B018-6237-40D6-B5AE-0EDBAB1CE2AE}" destId="{1329626D-91DA-4D29-8CB7-31CBC417C996}" srcOrd="3" destOrd="0" presId="urn:microsoft.com/office/officeart/2005/8/layout/default#1"/>
    <dgm:cxn modelId="{10F36F0B-C766-441B-BDEB-44816134F47E}" type="presParOf" srcId="{D2C2B018-6237-40D6-B5AE-0EDBAB1CE2AE}" destId="{69EC7672-288E-44EE-85BE-3245ED51A1BB}" srcOrd="4" destOrd="0" presId="urn:microsoft.com/office/officeart/2005/8/layout/default#1"/>
    <dgm:cxn modelId="{3BB0D873-1761-408C-B354-9A1A22B932C8}" type="presParOf" srcId="{D2C2B018-6237-40D6-B5AE-0EDBAB1CE2AE}" destId="{C9872ECC-FD5D-46BF-BB60-8A80D0DF0C5F}" srcOrd="5" destOrd="0" presId="urn:microsoft.com/office/officeart/2005/8/layout/default#1"/>
    <dgm:cxn modelId="{527C3EBA-CC22-4E4F-AD80-97083BBFD0E9}" type="presParOf" srcId="{D2C2B018-6237-40D6-B5AE-0EDBAB1CE2AE}" destId="{561A1D0A-65CD-4A9A-B58B-609D8D1397EB}" srcOrd="6" destOrd="0" presId="urn:microsoft.com/office/officeart/2005/8/layout/default#1"/>
    <dgm:cxn modelId="{79EA3113-9BD9-47FB-A33E-321CCB291A9C}" type="presParOf" srcId="{D2C2B018-6237-40D6-B5AE-0EDBAB1CE2AE}" destId="{79AF0530-1CEE-4B9D-9681-42D6F39E8179}" srcOrd="7" destOrd="0" presId="urn:microsoft.com/office/officeart/2005/8/layout/default#1"/>
    <dgm:cxn modelId="{C050A4B3-C75C-4F96-92F9-CF68DDE398A3}" type="presParOf" srcId="{D2C2B018-6237-40D6-B5AE-0EDBAB1CE2AE}" destId="{7E0DC713-21B9-4AA9-BCDE-EE6F476DC36B}" srcOrd="8"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F4C6FA-45B0-471B-A6AD-C7943576C6AC}">
      <dsp:nvSpPr>
        <dsp:cNvPr id="0" name=""/>
        <dsp:cNvSpPr/>
      </dsp:nvSpPr>
      <dsp:spPr>
        <a:xfrm>
          <a:off x="0" y="437697"/>
          <a:ext cx="2452772" cy="147166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b="1" kern="1200" dirty="0">
              <a:latin typeface="Times New Roman" pitchFamily="18" charset="0"/>
              <a:cs typeface="Times New Roman" pitchFamily="18" charset="0"/>
            </a:rPr>
            <a:t>Η ΕΕ αποτελεί έναν ισχυρό οργανισμό από τον οποίο δεν πρέπει να αναμένουμε τις ίδιες πρακτικές που ακολουθούν τα κράτη μέλη </a:t>
          </a:r>
        </a:p>
      </dsp:txBody>
      <dsp:txXfrm>
        <a:off x="0" y="437697"/>
        <a:ext cx="2452772" cy="1471663"/>
      </dsp:txXfrm>
    </dsp:sp>
    <dsp:sp modelId="{087A759D-5213-4110-A71F-02B92EBAD9C6}">
      <dsp:nvSpPr>
        <dsp:cNvPr id="0" name=""/>
        <dsp:cNvSpPr/>
      </dsp:nvSpPr>
      <dsp:spPr>
        <a:xfrm>
          <a:off x="2698049" y="437697"/>
          <a:ext cx="2452772" cy="147166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b="1" kern="1200" dirty="0">
              <a:latin typeface="Times New Roman" pitchFamily="18" charset="0"/>
              <a:cs typeface="Times New Roman" pitchFamily="18" charset="0"/>
            </a:rPr>
            <a:t>Αντλεί την νομιμοποίησή της από την αποτελεσματικότητα της</a:t>
          </a:r>
        </a:p>
      </dsp:txBody>
      <dsp:txXfrm>
        <a:off x="2698049" y="437697"/>
        <a:ext cx="2452772" cy="1471663"/>
      </dsp:txXfrm>
    </dsp:sp>
    <dsp:sp modelId="{69EC7672-288E-44EE-85BE-3245ED51A1BB}">
      <dsp:nvSpPr>
        <dsp:cNvPr id="0" name=""/>
        <dsp:cNvSpPr/>
      </dsp:nvSpPr>
      <dsp:spPr>
        <a:xfrm>
          <a:off x="5396099" y="437697"/>
          <a:ext cx="2452772" cy="147166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b="1" kern="1200" dirty="0">
              <a:latin typeface="Times New Roman" pitchFamily="18" charset="0"/>
              <a:cs typeface="Times New Roman" pitchFamily="18" charset="0"/>
            </a:rPr>
            <a:t>Τα κράτη μέλη αυτοβούλως εντάσσονται στην ΕΕ</a:t>
          </a:r>
        </a:p>
      </dsp:txBody>
      <dsp:txXfrm>
        <a:off x="5396099" y="437697"/>
        <a:ext cx="2452772" cy="1471663"/>
      </dsp:txXfrm>
    </dsp:sp>
    <dsp:sp modelId="{561A1D0A-65CD-4A9A-B58B-609D8D1397EB}">
      <dsp:nvSpPr>
        <dsp:cNvPr id="0" name=""/>
        <dsp:cNvSpPr/>
      </dsp:nvSpPr>
      <dsp:spPr>
        <a:xfrm>
          <a:off x="1349024" y="2154638"/>
          <a:ext cx="2452772" cy="147166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b="1" kern="1200" dirty="0">
              <a:latin typeface="Times New Roman" pitchFamily="18" charset="0"/>
              <a:cs typeface="Times New Roman" pitchFamily="18" charset="0"/>
            </a:rPr>
            <a:t>Οι εκπρόσωποι εκφράζουν τη βούληση των λαών τους στις συνεδριάσεις των κοινοτικών οργανισμών</a:t>
          </a:r>
        </a:p>
      </dsp:txBody>
      <dsp:txXfrm>
        <a:off x="1349024" y="2154638"/>
        <a:ext cx="2452772" cy="1471663"/>
      </dsp:txXfrm>
    </dsp:sp>
    <dsp:sp modelId="{7E0DC713-21B9-4AA9-BCDE-EE6F476DC36B}">
      <dsp:nvSpPr>
        <dsp:cNvPr id="0" name=""/>
        <dsp:cNvSpPr/>
      </dsp:nvSpPr>
      <dsp:spPr>
        <a:xfrm>
          <a:off x="4047074" y="2154638"/>
          <a:ext cx="2452772" cy="147166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b="1" kern="1200" dirty="0">
              <a:latin typeface="Times New Roman" pitchFamily="18" charset="0"/>
              <a:cs typeface="Times New Roman" pitchFamily="18" charset="0"/>
            </a:rPr>
            <a:t>Τα μέλη της επιτροπής διορίζονται από τις κυβερνήσεις των κρατών και ελέγχονται από το Ε.Κ. το οποίο εκλέγεται μέσα από τις Ευρωεκλογές  από τους λαούς.</a:t>
          </a:r>
        </a:p>
      </dsp:txBody>
      <dsp:txXfrm>
        <a:off x="4047074" y="2154638"/>
        <a:ext cx="2452772" cy="1471663"/>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C3F225-A9A1-4DEE-817A-6D2BBDBE348D}" type="datetimeFigureOut">
              <a:rPr lang="el-GR" smtClean="0"/>
              <a:pPr/>
              <a:t>7/12/18</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330C3A-D967-4276-B08C-C038C0622BDA}" type="slidenum">
              <a:rPr lang="el-GR" smtClean="0"/>
              <a:pPr/>
              <a:t>‹#›</a:t>
            </a:fld>
            <a:endParaRPr lang="el-GR"/>
          </a:p>
        </p:txBody>
      </p:sp>
    </p:spTree>
    <p:extLst>
      <p:ext uri="{BB962C8B-B14F-4D97-AF65-F5344CB8AC3E}">
        <p14:creationId xmlns:p14="http://schemas.microsoft.com/office/powerpoint/2010/main" val="2266770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miter lim="800000"/>
            <a:headEnd/>
            <a:tailEnd/>
          </a:ln>
        </p:spPr>
        <p:txBody>
          <a:bodyPr/>
          <a:lstStyle/>
          <a:p>
            <a:fld id="{DFDA1417-1A5C-4980-BD98-C34A0871F2FD}" type="slidenum">
              <a:rPr lang="el-GR" altLang="el-GR" smtClean="0"/>
              <a:pPr/>
              <a:t>18</a:t>
            </a:fld>
            <a:endParaRPr lang="el-GR" altLang="el-G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l-GR" alt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B0330C3A-D967-4276-B08C-C038C0622BDA}" type="slidenum">
              <a:rPr lang="el-GR" smtClean="0"/>
              <a:pPr/>
              <a:t>19</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1">
        <a:schemeClr val="bg1"/>
      </p:bgRef>
    </p:bg>
    <p:spTree>
      <p:nvGrpSpPr>
        <p:cNvPr id="1" name=""/>
        <p:cNvGrpSpPr/>
        <p:nvPr/>
      </p:nvGrpSpPr>
      <p:grpSpPr>
        <a:xfrm>
          <a:off x="0" y="0"/>
          <a:ext cx="0" cy="0"/>
          <a:chOff x="0" y="0"/>
          <a:chExt cx="0" cy="0"/>
        </a:xfrm>
      </p:grpSpPr>
      <p:sp>
        <p:nvSpPr>
          <p:cNvPr id="8" name="7 - Τίτλος"/>
          <p:cNvSpPr>
            <a:spLocks noGrp="1"/>
          </p:cNvSpPr>
          <p:nvPr>
            <p:ph type="ctrTitle"/>
          </p:nvPr>
        </p:nvSpPr>
        <p:spPr>
          <a:xfrm>
            <a:off x="2286000" y="3124200"/>
            <a:ext cx="6172200" cy="1894362"/>
          </a:xfrm>
        </p:spPr>
        <p:txBody>
          <a:bodyPr/>
          <a:lstStyle>
            <a:lvl1pPr>
              <a:defRPr b="1"/>
            </a:lvl1pPr>
          </a:lstStyle>
          <a:p>
            <a:r>
              <a:rPr kumimoji="0" lang="el-GR"/>
              <a:t>Kλικ για επεξεργασία του τίτλου</a:t>
            </a:r>
            <a:endParaRPr kumimoji="0" lang="en-US"/>
          </a:p>
        </p:txBody>
      </p:sp>
      <p:sp>
        <p:nvSpPr>
          <p:cNvPr id="9" name="8 - Υπότιτλος"/>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bwMode="auto">
          <a:xfrm rot="5400000">
            <a:off x="7764621" y="1174097"/>
            <a:ext cx="2286000" cy="381000"/>
          </a:xfrm>
        </p:spPr>
        <p:txBody>
          <a:bodyPr/>
          <a:lstStyle/>
          <a:p>
            <a:fld id="{EBB9B9E3-4176-44C9-9F25-1A3BF16B0E18}" type="datetimeFigureOut">
              <a:rPr lang="el-GR" smtClean="0"/>
              <a:pPr/>
              <a:t>7/12/18</a:t>
            </a:fld>
            <a:endParaRPr lang="el-GR"/>
          </a:p>
        </p:txBody>
      </p:sp>
      <p:sp>
        <p:nvSpPr>
          <p:cNvPr id="17" name="16 - Θέση υποσέλιδου"/>
          <p:cNvSpPr>
            <a:spLocks noGrp="1"/>
          </p:cNvSpPr>
          <p:nvPr>
            <p:ph type="ftr" sz="quarter" idx="11"/>
          </p:nvPr>
        </p:nvSpPr>
        <p:spPr bwMode="auto">
          <a:xfrm rot="5400000">
            <a:off x="7077269" y="4181669"/>
            <a:ext cx="3657600" cy="384048"/>
          </a:xfrm>
        </p:spPr>
        <p:txBody>
          <a:bodyPr/>
          <a:lstStyle/>
          <a:p>
            <a:endParaRPr lang="el-GR"/>
          </a:p>
        </p:txBody>
      </p:sp>
      <p:sp>
        <p:nvSpPr>
          <p:cNvPr id="10" name="9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 Ευθεία γραμμή σύνδεσης"/>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 Έλλειψη"/>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 Έλλειψη"/>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 Έλλειψη"/>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 Έλλειψη"/>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 Θέση αριθμού διαφάνειας"/>
          <p:cNvSpPr>
            <a:spLocks noGrp="1"/>
          </p:cNvSpPr>
          <p:nvPr>
            <p:ph type="sldNum" sz="quarter" idx="12"/>
          </p:nvPr>
        </p:nvSpPr>
        <p:spPr bwMode="auto">
          <a:xfrm>
            <a:off x="1325544" y="4928702"/>
            <a:ext cx="609600" cy="517524"/>
          </a:xfrm>
        </p:spPr>
        <p:txBody>
          <a:bodyPr/>
          <a:lstStyle/>
          <a:p>
            <a:fld id="{61C9E3F6-4A44-4A76-9F18-43BF5D8E3F20}"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EBB9B9E3-4176-44C9-9F25-1A3BF16B0E18}" type="datetimeFigureOut">
              <a:rPr lang="el-GR" smtClean="0"/>
              <a:pPr/>
              <a:t>7/12/18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1C9E3F6-4A44-4A76-9F18-43BF5D8E3F20}"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9"/>
            <a:ext cx="1676400" cy="5851525"/>
          </a:xfrm>
        </p:spPr>
        <p:txBody>
          <a:bodyPr vert="eaVert"/>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EBB9B9E3-4176-44C9-9F25-1A3BF16B0E18}" type="datetimeFigureOut">
              <a:rPr lang="el-GR" smtClean="0"/>
              <a:pPr/>
              <a:t>7/12/18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1C9E3F6-4A44-4A76-9F18-43BF5D8E3F20}" type="slidenum">
              <a:rPr lang="el-GR" smtClean="0"/>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Τίτλος και 4 Αντικείμενα">
    <p:spTree>
      <p:nvGrpSpPr>
        <p:cNvPr id="1" name=""/>
        <p:cNvGrpSpPr/>
        <p:nvPr/>
      </p:nvGrpSpPr>
      <p:grpSpPr>
        <a:xfrm>
          <a:off x="0" y="0"/>
          <a:ext cx="0" cy="0"/>
          <a:chOff x="0" y="0"/>
          <a:chExt cx="0" cy="0"/>
        </a:xfrm>
      </p:grpSpPr>
      <p:sp>
        <p:nvSpPr>
          <p:cNvPr id="2" name="Τίτλος 1"/>
          <p:cNvSpPr>
            <a:spLocks noGrp="1"/>
          </p:cNvSpPr>
          <p:nvPr>
            <p:ph type="title" sz="quarter"/>
          </p:nvPr>
        </p:nvSpPr>
        <p:spPr>
          <a:xfrm>
            <a:off x="457200" y="274638"/>
            <a:ext cx="8229600" cy="1143000"/>
          </a:xfrm>
        </p:spPr>
        <p:txBody>
          <a:bodyPr/>
          <a:lstStyle/>
          <a:p>
            <a:r>
              <a:rPr lang="el-GR"/>
              <a:t>Στυλ κύριου τίτλου</a:t>
            </a:r>
          </a:p>
        </p:txBody>
      </p:sp>
      <p:sp>
        <p:nvSpPr>
          <p:cNvPr id="3" name="Θέση περιεχομένου 2"/>
          <p:cNvSpPr>
            <a:spLocks noGrp="1"/>
          </p:cNvSpPr>
          <p:nvPr>
            <p:ph sz="quarter" idx="1"/>
          </p:nvPr>
        </p:nvSpPr>
        <p:spPr>
          <a:xfrm>
            <a:off x="457200" y="1600200"/>
            <a:ext cx="4038600" cy="21859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p:cNvSpPr>
            <a:spLocks noGrp="1"/>
          </p:cNvSpPr>
          <p:nvPr>
            <p:ph sz="quarter" idx="2"/>
          </p:nvPr>
        </p:nvSpPr>
        <p:spPr>
          <a:xfrm>
            <a:off x="4648200" y="1600200"/>
            <a:ext cx="4038600" cy="2185988"/>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περιεχομένου 4"/>
          <p:cNvSpPr>
            <a:spLocks noGrp="1"/>
          </p:cNvSpPr>
          <p:nvPr>
            <p:ph sz="quarter" idx="3"/>
          </p:nvPr>
        </p:nvSpPr>
        <p:spPr>
          <a:xfrm>
            <a:off x="457200" y="3938588"/>
            <a:ext cx="4038600" cy="2187575"/>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περιεχομένου 5"/>
          <p:cNvSpPr>
            <a:spLocks noGrp="1"/>
          </p:cNvSpPr>
          <p:nvPr>
            <p:ph sz="quarter" idx="4"/>
          </p:nvPr>
        </p:nvSpPr>
        <p:spPr>
          <a:xfrm>
            <a:off x="4648200" y="3938588"/>
            <a:ext cx="4038600" cy="2187575"/>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Rectangle 4"/>
          <p:cNvSpPr>
            <a:spLocks noGrp="1" noChangeArrowheads="1"/>
          </p:cNvSpPr>
          <p:nvPr>
            <p:ph type="dt" sz="half" idx="10"/>
          </p:nvPr>
        </p:nvSpPr>
        <p:spPr>
          <a:ln/>
        </p:spPr>
        <p:txBody>
          <a:bodyPr/>
          <a:lstStyle>
            <a:lvl1pPr>
              <a:defRPr/>
            </a:lvl1pPr>
          </a:lstStyle>
          <a:p>
            <a:pPr>
              <a:defRPr/>
            </a:pPr>
            <a:endParaRPr lang="el-GR"/>
          </a:p>
        </p:txBody>
      </p:sp>
      <p:sp>
        <p:nvSpPr>
          <p:cNvPr id="8" name="Rectangle 5"/>
          <p:cNvSpPr>
            <a:spLocks noGrp="1" noChangeArrowheads="1"/>
          </p:cNvSpPr>
          <p:nvPr>
            <p:ph type="ftr" sz="quarter" idx="11"/>
          </p:nvPr>
        </p:nvSpPr>
        <p:spPr>
          <a:ln/>
        </p:spPr>
        <p:txBody>
          <a:bodyPr/>
          <a:lstStyle>
            <a:lvl1pPr>
              <a:defRPr/>
            </a:lvl1pPr>
          </a:lstStyle>
          <a:p>
            <a:pPr>
              <a:defRPr/>
            </a:pPr>
            <a:endParaRPr lang="el-GR"/>
          </a:p>
        </p:txBody>
      </p:sp>
      <p:sp>
        <p:nvSpPr>
          <p:cNvPr id="9" name="Rectangle 6"/>
          <p:cNvSpPr>
            <a:spLocks noGrp="1" noChangeArrowheads="1"/>
          </p:cNvSpPr>
          <p:nvPr>
            <p:ph type="sldNum" sz="quarter" idx="12"/>
          </p:nvPr>
        </p:nvSpPr>
        <p:spPr>
          <a:ln/>
        </p:spPr>
        <p:txBody>
          <a:bodyPr/>
          <a:lstStyle>
            <a:lvl1pPr>
              <a:defRPr/>
            </a:lvl1pPr>
          </a:lstStyle>
          <a:p>
            <a:pPr>
              <a:defRPr/>
            </a:pPr>
            <a:fld id="{58E2AF58-AA91-417B-AD8C-889F0E845A42}" type="slidenum">
              <a:rPr lang="el-GR" altLang="el-GR"/>
              <a:pPr>
                <a:defRPr/>
              </a:pPr>
              <a:t>‹#›</a:t>
            </a:fld>
            <a:endParaRPr lang="el-GR" altLang="el-GR"/>
          </a:p>
        </p:txBody>
      </p:sp>
    </p:spTree>
  </p:cSld>
  <p:clrMapOvr>
    <a:masterClrMapping/>
  </p:clrMapOvr>
  <p:transition>
    <p:sndAc>
      <p:stSnd>
        <p:snd r:embed="rId1" name="13. erotisi montelon.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8" name="7 - Θέση περιεχομένου"/>
          <p:cNvSpPr>
            <a:spLocks noGrp="1"/>
          </p:cNvSpPr>
          <p:nvPr>
            <p:ph sz="quarter" idx="1"/>
          </p:nvPr>
        </p:nvSpPr>
        <p:spPr>
          <a:xfrm>
            <a:off x="457200" y="1600200"/>
            <a:ext cx="7467600" cy="4873752"/>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7" name="6 - Θέση ημερομηνίας"/>
          <p:cNvSpPr>
            <a:spLocks noGrp="1"/>
          </p:cNvSpPr>
          <p:nvPr>
            <p:ph type="dt" sz="half" idx="14"/>
          </p:nvPr>
        </p:nvSpPr>
        <p:spPr/>
        <p:txBody>
          <a:bodyPr rtlCol="0"/>
          <a:lstStyle/>
          <a:p>
            <a:fld id="{EBB9B9E3-4176-44C9-9F25-1A3BF16B0E18}" type="datetimeFigureOut">
              <a:rPr lang="el-GR" smtClean="0"/>
              <a:pPr/>
              <a:t>7/12/18</a:t>
            </a:fld>
            <a:endParaRPr lang="el-GR"/>
          </a:p>
        </p:txBody>
      </p:sp>
      <p:sp>
        <p:nvSpPr>
          <p:cNvPr id="9" name="8 - Θέση αριθμού διαφάνειας"/>
          <p:cNvSpPr>
            <a:spLocks noGrp="1"/>
          </p:cNvSpPr>
          <p:nvPr>
            <p:ph type="sldNum" sz="quarter" idx="15"/>
          </p:nvPr>
        </p:nvSpPr>
        <p:spPr/>
        <p:txBody>
          <a:bodyPr rtlCol="0"/>
          <a:lstStyle/>
          <a:p>
            <a:fld id="{61C9E3F6-4A44-4A76-9F18-43BF5D8E3F20}" type="slidenum">
              <a:rPr lang="el-GR" smtClean="0"/>
              <a:pPr/>
              <a:t>‹#›</a:t>
            </a:fld>
            <a:endParaRPr lang="el-GR"/>
          </a:p>
        </p:txBody>
      </p:sp>
      <p:sp>
        <p:nvSpPr>
          <p:cNvPr id="10" name="9 - Θέση υποσέλιδου"/>
          <p:cNvSpPr>
            <a:spLocks noGrp="1"/>
          </p:cNvSpPr>
          <p:nvPr>
            <p:ph type="ftr" sz="quarter" idx="16"/>
          </p:nvPr>
        </p:nvSpPr>
        <p:spPr/>
        <p:txBody>
          <a:bodyPr rtlCol="0"/>
          <a:lstStyle/>
          <a:p>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1">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0" y="2895600"/>
            <a:ext cx="6172200" cy="2053590"/>
          </a:xfrm>
        </p:spPr>
        <p:txBody>
          <a:bodyPr/>
          <a:lstStyle>
            <a:lvl1pPr algn="l">
              <a:buNone/>
              <a:defRPr sz="3000" b="1" cap="small" baseline="0"/>
            </a:lvl1pPr>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a:t>Kλικ για επεξεργασία των στυλ του υποδείγματος</a:t>
            </a:r>
          </a:p>
        </p:txBody>
      </p:sp>
      <p:sp>
        <p:nvSpPr>
          <p:cNvPr id="4" name="3 - Θέση ημερομηνίας"/>
          <p:cNvSpPr>
            <a:spLocks noGrp="1"/>
          </p:cNvSpPr>
          <p:nvPr>
            <p:ph type="dt" sz="half" idx="10"/>
          </p:nvPr>
        </p:nvSpPr>
        <p:spPr bwMode="auto">
          <a:xfrm rot="5400000">
            <a:off x="7763256" y="1170432"/>
            <a:ext cx="2286000" cy="381000"/>
          </a:xfrm>
        </p:spPr>
        <p:txBody>
          <a:bodyPr/>
          <a:lstStyle/>
          <a:p>
            <a:fld id="{EBB9B9E3-4176-44C9-9F25-1A3BF16B0E18}" type="datetimeFigureOut">
              <a:rPr lang="el-GR" smtClean="0"/>
              <a:pPr/>
              <a:t>7/12/18</a:t>
            </a:fld>
            <a:endParaRPr lang="el-GR"/>
          </a:p>
        </p:txBody>
      </p:sp>
      <p:sp>
        <p:nvSpPr>
          <p:cNvPr id="5" name="4 - Θέση υποσέλιδου"/>
          <p:cNvSpPr>
            <a:spLocks noGrp="1"/>
          </p:cNvSpPr>
          <p:nvPr>
            <p:ph type="ftr" sz="quarter" idx="11"/>
          </p:nvPr>
        </p:nvSpPr>
        <p:spPr bwMode="auto">
          <a:xfrm rot="5400000">
            <a:off x="7077456" y="4178808"/>
            <a:ext cx="3657600" cy="384048"/>
          </a:xfrm>
        </p:spPr>
        <p:txBody>
          <a:bodyPr/>
          <a:lstStyle/>
          <a:p>
            <a:endParaRPr lang="el-GR"/>
          </a:p>
        </p:txBody>
      </p:sp>
      <p:sp>
        <p:nvSpPr>
          <p:cNvPr id="9" name="8 - Ορθογώνιο"/>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Ορθογώνιο"/>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Ευθεία γραμμή σύνδεσης"/>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 Ευθεία γραμμή σύνδεσης"/>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 Ευθεία γραμμή σύνδεσης"/>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 Ευθεία γραμμή σύνδεσης"/>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 Ευθεία γραμμή σύνδεσης"/>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 Ορθογώνιο"/>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 Έλλειψη"/>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 Έλλειψη"/>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 Έλλειψη"/>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Έλλειψη"/>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 Έλλειψη"/>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 Ευθεία γραμμή σύνδεσης"/>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 Θέση αριθμού διαφάνειας"/>
          <p:cNvSpPr>
            <a:spLocks noGrp="1"/>
          </p:cNvSpPr>
          <p:nvPr>
            <p:ph type="sldNum" sz="quarter" idx="12"/>
          </p:nvPr>
        </p:nvSpPr>
        <p:spPr bwMode="auto">
          <a:xfrm>
            <a:off x="1340616" y="4928702"/>
            <a:ext cx="609600" cy="517524"/>
          </a:xfrm>
        </p:spPr>
        <p:txBody>
          <a:bodyPr/>
          <a:lstStyle/>
          <a:p>
            <a:fld id="{61C9E3F6-4A44-4A76-9F18-43BF5D8E3F20}"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EBB9B9E3-4176-44C9-9F25-1A3BF16B0E18}" type="datetimeFigureOut">
              <a:rPr lang="el-GR" smtClean="0"/>
              <a:pPr/>
              <a:t>7/12/18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1C9E3F6-4A44-4A76-9F18-43BF5D8E3F20}" type="slidenum">
              <a:rPr lang="el-GR" smtClean="0"/>
              <a:pPr/>
              <a:t>‹#›</a:t>
            </a:fld>
            <a:endParaRPr lang="el-GR"/>
          </a:p>
        </p:txBody>
      </p:sp>
      <p:sp>
        <p:nvSpPr>
          <p:cNvPr id="9" name="8 - Θέση περιεχομένου"/>
          <p:cNvSpPr>
            <a:spLocks noGrp="1"/>
          </p:cNvSpPr>
          <p:nvPr>
            <p:ph sz="quarter" idx="1"/>
          </p:nvPr>
        </p:nvSpPr>
        <p:spPr>
          <a:xfrm>
            <a:off x="457200" y="1600200"/>
            <a:ext cx="3657600" cy="4572000"/>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11" name="10 - Θέση περιεχομένου"/>
          <p:cNvSpPr>
            <a:spLocks noGrp="1"/>
          </p:cNvSpPr>
          <p:nvPr>
            <p:ph sz="quarter" idx="2"/>
          </p:nvPr>
        </p:nvSpPr>
        <p:spPr>
          <a:xfrm>
            <a:off x="4270248" y="1600200"/>
            <a:ext cx="3657600" cy="4572000"/>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7543800" cy="1143000"/>
          </a:xfrm>
        </p:spPr>
        <p:txBody>
          <a:bodyPr anchor="b"/>
          <a:lstStyle>
            <a:lvl1pPr>
              <a:defRPr/>
            </a:lvl1pPr>
          </a:lstStyle>
          <a:p>
            <a:r>
              <a:rPr kumimoji="0" lang="el-GR"/>
              <a:t>Kλικ για επεξεργασία του τίτλου</a:t>
            </a:r>
            <a:endParaRPr kumimoji="0" lang="en-US"/>
          </a:p>
        </p:txBody>
      </p:sp>
      <p:sp>
        <p:nvSpPr>
          <p:cNvPr id="7" name="6 - Θέση ημερομηνίας"/>
          <p:cNvSpPr>
            <a:spLocks noGrp="1"/>
          </p:cNvSpPr>
          <p:nvPr>
            <p:ph type="dt" sz="half" idx="10"/>
          </p:nvPr>
        </p:nvSpPr>
        <p:spPr/>
        <p:txBody>
          <a:bodyPr/>
          <a:lstStyle/>
          <a:p>
            <a:fld id="{EBB9B9E3-4176-44C9-9F25-1A3BF16B0E18}" type="datetimeFigureOut">
              <a:rPr lang="el-GR" smtClean="0"/>
              <a:pPr/>
              <a:t>7/12/18</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61C9E3F6-4A44-4A76-9F18-43BF5D8E3F20}" type="slidenum">
              <a:rPr lang="el-GR" smtClean="0"/>
              <a:pPr/>
              <a:t>‹#›</a:t>
            </a:fld>
            <a:endParaRPr lang="el-GR"/>
          </a:p>
        </p:txBody>
      </p:sp>
      <p:sp>
        <p:nvSpPr>
          <p:cNvPr id="11" name="10 - Θέση περιεχομένου"/>
          <p:cNvSpPr>
            <a:spLocks noGrp="1"/>
          </p:cNvSpPr>
          <p:nvPr>
            <p:ph sz="quarter" idx="2"/>
          </p:nvPr>
        </p:nvSpPr>
        <p:spPr>
          <a:xfrm>
            <a:off x="457200" y="2362200"/>
            <a:ext cx="3657600" cy="3886200"/>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13" name="12 - Θέση περιεχομένου"/>
          <p:cNvSpPr>
            <a:spLocks noGrp="1"/>
          </p:cNvSpPr>
          <p:nvPr>
            <p:ph sz="quarter" idx="4"/>
          </p:nvPr>
        </p:nvSpPr>
        <p:spPr>
          <a:xfrm>
            <a:off x="4371975" y="2362200"/>
            <a:ext cx="3657600" cy="3886200"/>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12" name="11 - Θέση κειμένου"/>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a:t>Kλικ για επεξεργασία των στυλ του υποδείγματος</a:t>
            </a:r>
          </a:p>
        </p:txBody>
      </p:sp>
      <p:sp>
        <p:nvSpPr>
          <p:cNvPr id="14" name="13 - Θέση κειμένου"/>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l-GR"/>
              <a:t>Kλικ για επεξεργασία των στυλ του υποδείγματος</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6" name="5 - Θέση ημερομηνίας"/>
          <p:cNvSpPr>
            <a:spLocks noGrp="1"/>
          </p:cNvSpPr>
          <p:nvPr>
            <p:ph type="dt" sz="half" idx="10"/>
          </p:nvPr>
        </p:nvSpPr>
        <p:spPr/>
        <p:txBody>
          <a:bodyPr rtlCol="0"/>
          <a:lstStyle/>
          <a:p>
            <a:fld id="{EBB9B9E3-4176-44C9-9F25-1A3BF16B0E18}" type="datetimeFigureOut">
              <a:rPr lang="el-GR" smtClean="0"/>
              <a:pPr/>
              <a:t>7/12/18</a:t>
            </a:fld>
            <a:endParaRPr lang="el-GR"/>
          </a:p>
        </p:txBody>
      </p:sp>
      <p:sp>
        <p:nvSpPr>
          <p:cNvPr id="7" name="6 - Θέση αριθμού διαφάνειας"/>
          <p:cNvSpPr>
            <a:spLocks noGrp="1"/>
          </p:cNvSpPr>
          <p:nvPr>
            <p:ph type="sldNum" sz="quarter" idx="11"/>
          </p:nvPr>
        </p:nvSpPr>
        <p:spPr/>
        <p:txBody>
          <a:bodyPr rtlCol="0"/>
          <a:lstStyle/>
          <a:p>
            <a:fld id="{61C9E3F6-4A44-4A76-9F18-43BF5D8E3F20}" type="slidenum">
              <a:rPr lang="el-GR" smtClean="0"/>
              <a:pPr/>
              <a:t>‹#›</a:t>
            </a:fld>
            <a:endParaRPr lang="el-GR"/>
          </a:p>
        </p:txBody>
      </p:sp>
      <p:sp>
        <p:nvSpPr>
          <p:cNvPr id="8" name="7 - Θέση υποσέλιδου"/>
          <p:cNvSpPr>
            <a:spLocks noGrp="1"/>
          </p:cNvSpPr>
          <p:nvPr>
            <p:ph type="ftr" sz="quarter" idx="12"/>
          </p:nvPr>
        </p:nvSpPr>
        <p:spPr/>
        <p:txBody>
          <a:bodyPr rtlCol="0"/>
          <a:lstStyle/>
          <a:p>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EBB9B9E3-4176-44C9-9F25-1A3BF16B0E18}" type="datetimeFigureOut">
              <a:rPr lang="el-GR" smtClean="0"/>
              <a:pPr/>
              <a:t>7/12/18</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61C9E3F6-4A44-4A76-9F18-43BF5D8E3F20}"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1">
        <a:schemeClr val="bg1"/>
      </p:bgRef>
    </p:bg>
    <p:spTree>
      <p:nvGrpSpPr>
        <p:cNvPr id="1" name=""/>
        <p:cNvGrpSpPr/>
        <p:nvPr/>
      </p:nvGrpSpPr>
      <p:grpSpPr>
        <a:xfrm>
          <a:off x="0" y="0"/>
          <a:ext cx="0" cy="0"/>
          <a:chOff x="0" y="0"/>
          <a:chExt cx="0" cy="0"/>
        </a:xfrm>
      </p:grpSpPr>
      <p:sp>
        <p:nvSpPr>
          <p:cNvPr id="10" name="9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 Τίτλος"/>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l-GR"/>
              <a:t>Kλικ για επεξεργασία του τίτλου</a:t>
            </a:r>
            <a:endParaRPr kumimoji="0" lang="en-US"/>
          </a:p>
        </p:txBody>
      </p:sp>
      <p:sp>
        <p:nvSpPr>
          <p:cNvPr id="3" name="2 - Θέση κειμένου"/>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l-GR"/>
              <a:t>Kλικ για επεξεργασία των στυλ του υποδείγματος</a:t>
            </a:r>
          </a:p>
        </p:txBody>
      </p:sp>
      <p:sp>
        <p:nvSpPr>
          <p:cNvPr id="8" name="7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 Θέση περιεχομένου"/>
          <p:cNvSpPr>
            <a:spLocks noGrp="1"/>
          </p:cNvSpPr>
          <p:nvPr>
            <p:ph sz="quarter" idx="1"/>
          </p:nvPr>
        </p:nvSpPr>
        <p:spPr>
          <a:xfrm>
            <a:off x="304800" y="274320"/>
            <a:ext cx="5638800" cy="6327648"/>
          </a:xfrm>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21" name="20 - Θέση ημερομηνίας"/>
          <p:cNvSpPr>
            <a:spLocks noGrp="1"/>
          </p:cNvSpPr>
          <p:nvPr>
            <p:ph type="dt" sz="half" idx="14"/>
          </p:nvPr>
        </p:nvSpPr>
        <p:spPr/>
        <p:txBody>
          <a:bodyPr rtlCol="0"/>
          <a:lstStyle/>
          <a:p>
            <a:fld id="{EBB9B9E3-4176-44C9-9F25-1A3BF16B0E18}" type="datetimeFigureOut">
              <a:rPr lang="el-GR" smtClean="0"/>
              <a:pPr/>
              <a:t>7/12/18</a:t>
            </a:fld>
            <a:endParaRPr lang="el-GR"/>
          </a:p>
        </p:txBody>
      </p:sp>
      <p:sp>
        <p:nvSpPr>
          <p:cNvPr id="22" name="21 - Θέση αριθμού διαφάνειας"/>
          <p:cNvSpPr>
            <a:spLocks noGrp="1"/>
          </p:cNvSpPr>
          <p:nvPr>
            <p:ph type="sldNum" sz="quarter" idx="15"/>
          </p:nvPr>
        </p:nvSpPr>
        <p:spPr/>
        <p:txBody>
          <a:bodyPr rtlCol="0"/>
          <a:lstStyle/>
          <a:p>
            <a:fld id="{61C9E3F6-4A44-4A76-9F18-43BF5D8E3F20}" type="slidenum">
              <a:rPr lang="el-GR" smtClean="0"/>
              <a:pPr/>
              <a:t>‹#›</a:t>
            </a:fld>
            <a:endParaRPr lang="el-GR"/>
          </a:p>
        </p:txBody>
      </p:sp>
      <p:sp>
        <p:nvSpPr>
          <p:cNvPr id="23" name="22 - Θέση υποσέλιδου"/>
          <p:cNvSpPr>
            <a:spLocks noGrp="1"/>
          </p:cNvSpPr>
          <p:nvPr>
            <p:ph type="ftr" sz="quarter" idx="16"/>
          </p:nvPr>
        </p:nvSpPr>
        <p:spPr/>
        <p:txBody>
          <a:bodyPr rtlCol="0"/>
          <a:lstStyle/>
          <a:p>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8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 Τίτλος"/>
          <p:cNvSpPr>
            <a:spLocks noGrp="1"/>
          </p:cNvSpPr>
          <p:nvPr>
            <p:ph type="title"/>
          </p:nvPr>
        </p:nvSpPr>
        <p:spPr>
          <a:xfrm rot="5400000">
            <a:off x="3350133" y="3200400"/>
            <a:ext cx="6309360" cy="457200"/>
          </a:xfrm>
        </p:spPr>
        <p:txBody>
          <a:bodyPr anchor="b"/>
          <a:lstStyle>
            <a:lvl1pPr algn="l">
              <a:buNone/>
              <a:defRPr sz="2000" b="1"/>
            </a:lvl1pPr>
          </a:lstStyle>
          <a:p>
            <a:r>
              <a:rPr kumimoji="0" lang="el-GR"/>
              <a:t>Kλικ για επεξεργασία του τίτλου</a:t>
            </a:r>
            <a:endParaRPr kumimoji="0" lang="en-US"/>
          </a:p>
        </p:txBody>
      </p:sp>
      <p:sp>
        <p:nvSpPr>
          <p:cNvPr id="3" name="2 - Θέση εικόνας"/>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l-GR"/>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l-GR"/>
              <a:t>Kλικ για επεξεργασία των στυλ του υποδείγματος</a:t>
            </a:r>
          </a:p>
        </p:txBody>
      </p:sp>
      <p:sp>
        <p:nvSpPr>
          <p:cNvPr id="10" name="9 - Ευθεία γραμμή σύνδεσης"/>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 Ορθογώνιο"/>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 Ευθεία γραμμή σύνδεσης"/>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 Ευθεία γραμμή σύνδεσης"/>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 Θέση ημερομηνίας"/>
          <p:cNvSpPr>
            <a:spLocks noGrp="1"/>
          </p:cNvSpPr>
          <p:nvPr>
            <p:ph type="dt" sz="half" idx="10"/>
          </p:nvPr>
        </p:nvSpPr>
        <p:spPr/>
        <p:txBody>
          <a:bodyPr rtlCol="0"/>
          <a:lstStyle/>
          <a:p>
            <a:fld id="{EBB9B9E3-4176-44C9-9F25-1A3BF16B0E18}" type="datetimeFigureOut">
              <a:rPr lang="el-GR" smtClean="0"/>
              <a:pPr/>
              <a:t>7/12/18</a:t>
            </a:fld>
            <a:endParaRPr lang="el-GR"/>
          </a:p>
        </p:txBody>
      </p:sp>
      <p:sp>
        <p:nvSpPr>
          <p:cNvPr id="18" name="17 - Θέση αριθμού διαφάνειας"/>
          <p:cNvSpPr>
            <a:spLocks noGrp="1"/>
          </p:cNvSpPr>
          <p:nvPr>
            <p:ph type="sldNum" sz="quarter" idx="11"/>
          </p:nvPr>
        </p:nvSpPr>
        <p:spPr/>
        <p:txBody>
          <a:bodyPr rtlCol="0"/>
          <a:lstStyle/>
          <a:p>
            <a:fld id="{61C9E3F6-4A44-4A76-9F18-43BF5D8E3F20}" type="slidenum">
              <a:rPr lang="el-GR" smtClean="0"/>
              <a:pPr/>
              <a:t>‹#›</a:t>
            </a:fld>
            <a:endParaRPr lang="el-GR"/>
          </a:p>
        </p:txBody>
      </p:sp>
      <p:sp>
        <p:nvSpPr>
          <p:cNvPr id="21" name="20 - Θέση υποσέλιδου"/>
          <p:cNvSpPr>
            <a:spLocks noGrp="1"/>
          </p:cNvSpPr>
          <p:nvPr>
            <p:ph type="ftr" sz="quarter" idx="12"/>
          </p:nvPr>
        </p:nvSpPr>
        <p:spPr/>
        <p:txBody>
          <a:bodyPr rtlCol="0"/>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 Ευθεία γραμμή σύνδεσης"/>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 Θέση τίτλου"/>
          <p:cNvSpPr>
            <a:spLocks noGrp="1"/>
          </p:cNvSpPr>
          <p:nvPr>
            <p:ph type="title"/>
          </p:nvPr>
        </p:nvSpPr>
        <p:spPr>
          <a:xfrm>
            <a:off x="457200" y="274638"/>
            <a:ext cx="7467600" cy="1143000"/>
          </a:xfrm>
          <a:prstGeom prst="rect">
            <a:avLst/>
          </a:prstGeom>
        </p:spPr>
        <p:txBody>
          <a:bodyPr vert="horz" anchor="b">
            <a:normAutofit/>
          </a:bodyPr>
          <a:lstStyle/>
          <a:p>
            <a:r>
              <a:rPr kumimoji="0" lang="el-GR"/>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l-GR"/>
              <a:t>Kλικ για επεξεργασία των στυλ του υποδείγματος</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
        <p:nvSpPr>
          <p:cNvPr id="14" name="13 - Θέση ημερομηνίας"/>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EBB9B9E3-4176-44C9-9F25-1A3BF16B0E18}" type="datetimeFigureOut">
              <a:rPr lang="el-GR" smtClean="0"/>
              <a:pPr/>
              <a:t>7/12/18</a:t>
            </a:fld>
            <a:endParaRPr lang="el-GR"/>
          </a:p>
        </p:txBody>
      </p:sp>
      <p:sp>
        <p:nvSpPr>
          <p:cNvPr id="3" name="2 - Θέση υποσέλιδου"/>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l-GR"/>
          </a:p>
        </p:txBody>
      </p:sp>
      <p:sp>
        <p:nvSpPr>
          <p:cNvPr id="7" name="6 - Ευθεία γραμμή σύνδεσης"/>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 Ευθεία γραμμή σύνδεσης"/>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 Ορθογώνιο"/>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Ευθεία γραμμή σύνδεσης"/>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Έλλειψη"/>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 Θέση αριθμού διαφάνειας"/>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61C9E3F6-4A44-4A76-9F18-43BF5D8E3F20}"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indeepanalysis.gr/analyseis/arthra/h-politikh-strofh-sthn-eyrwph" TargetMode="External"/><Relationship Id="rId7" Type="http://schemas.openxmlformats.org/officeDocument/2006/relationships/hyperlink" Target="https://www.boell.de/de/2015/11/09/fl%C3%BCchtlinge-kos-wir-haben-nichts-zu-verlieren" TargetMode="External"/><Relationship Id="rId2" Type="http://schemas.openxmlformats.org/officeDocument/2006/relationships/hyperlink" Target="http://ec.europa.eu/commfrontoffice/publicopinion/index.cfm/General/index" TargetMode="External"/><Relationship Id="rId1" Type="http://schemas.openxmlformats.org/officeDocument/2006/relationships/slideLayout" Target="../slideLayouts/slideLayout2.xml"/><Relationship Id="rId6" Type="http://schemas.openxmlformats.org/officeDocument/2006/relationships/hyperlink" Target="http://www.kathimerini.gr/915059/article/epikairothta/ellada/apodynamwmenh-ee-sta-matia-twn-ellhnwn" TargetMode="External"/><Relationship Id="rId5" Type="http://schemas.openxmlformats.org/officeDocument/2006/relationships/hyperlink" Target="https://www.friendsofeurope.org/publication/five-ways-fix-eus-democratic-deficit?fbclid=IwAR0fngc_eLIbPPbmsdbOI50o4V__VtyqvyB6SQV5_wr9FdL6R8vd9geFLCQ" TargetMode="External"/><Relationship Id="rId4" Type="http://schemas.openxmlformats.org/officeDocument/2006/relationships/hyperlink" Target="https://www.newsbeast.gr/weekend/arthro/4065775/o-chartis-tis-akrodexias-kai-toy-ethnikismoy-stin-eyropi"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979712" y="1772816"/>
            <a:ext cx="6172200" cy="2053590"/>
          </a:xfrm>
        </p:spPr>
        <p:txBody>
          <a:bodyPr/>
          <a:lstStyle/>
          <a:p>
            <a:r>
              <a:rPr lang="el-GR" dirty="0">
                <a:solidFill>
                  <a:schemeClr val="accent1"/>
                </a:solidFill>
                <a:latin typeface="Times New Roman" pitchFamily="18" charset="0"/>
                <a:cs typeface="Times New Roman" pitchFamily="18" charset="0"/>
              </a:rPr>
              <a:t>Η </a:t>
            </a:r>
            <a:r>
              <a:rPr lang="el-GR" dirty="0" err="1">
                <a:solidFill>
                  <a:schemeClr val="accent1"/>
                </a:solidFill>
                <a:latin typeface="Times New Roman" pitchFamily="18" charset="0"/>
                <a:cs typeface="Times New Roman" pitchFamily="18" charset="0"/>
              </a:rPr>
              <a:t>Εικονα</a:t>
            </a:r>
            <a:r>
              <a:rPr lang="el-GR" dirty="0">
                <a:solidFill>
                  <a:schemeClr val="accent1"/>
                </a:solidFill>
                <a:latin typeface="Times New Roman" pitchFamily="18" charset="0"/>
                <a:cs typeface="Times New Roman" pitchFamily="18" charset="0"/>
              </a:rPr>
              <a:t> και η </a:t>
            </a:r>
            <a:r>
              <a:rPr lang="el-GR" dirty="0" err="1">
                <a:solidFill>
                  <a:schemeClr val="accent1"/>
                </a:solidFill>
                <a:latin typeface="Times New Roman" pitchFamily="18" charset="0"/>
                <a:cs typeface="Times New Roman" pitchFamily="18" charset="0"/>
              </a:rPr>
              <a:t>νομιμοποιηση</a:t>
            </a:r>
            <a:r>
              <a:rPr lang="el-GR" dirty="0">
                <a:solidFill>
                  <a:schemeClr val="accent1"/>
                </a:solidFill>
                <a:latin typeface="Times New Roman" pitchFamily="18" charset="0"/>
                <a:cs typeface="Times New Roman" pitchFamily="18" charset="0"/>
              </a:rPr>
              <a:t> της Ε.Ε </a:t>
            </a:r>
          </a:p>
        </p:txBody>
      </p:sp>
      <p:sp>
        <p:nvSpPr>
          <p:cNvPr id="3" name="2 - Θέση κειμένου"/>
          <p:cNvSpPr>
            <a:spLocks noGrp="1"/>
          </p:cNvSpPr>
          <p:nvPr>
            <p:ph type="body" idx="1"/>
          </p:nvPr>
        </p:nvSpPr>
        <p:spPr>
          <a:xfrm>
            <a:off x="1835696" y="188640"/>
            <a:ext cx="6172200" cy="1371600"/>
          </a:xfrm>
        </p:spPr>
        <p:txBody>
          <a:bodyPr/>
          <a:lstStyle/>
          <a:p>
            <a:r>
              <a:rPr lang="el-GR" dirty="0">
                <a:solidFill>
                  <a:schemeClr val="accent1"/>
                </a:solidFill>
                <a:latin typeface="Times New Roman" pitchFamily="18" charset="0"/>
                <a:cs typeface="Times New Roman" pitchFamily="18" charset="0"/>
              </a:rPr>
              <a:t>Σχολή πολιτικών και οικονομικών επιστημών</a:t>
            </a:r>
          </a:p>
          <a:p>
            <a:r>
              <a:rPr lang="el-GR" dirty="0">
                <a:solidFill>
                  <a:schemeClr val="accent1"/>
                </a:solidFill>
                <a:latin typeface="Times New Roman" pitchFamily="18" charset="0"/>
                <a:cs typeface="Times New Roman" pitchFamily="18" charset="0"/>
              </a:rPr>
              <a:t>Τμήμα δημοσιογραφίας και μέσων μαζικής επικοινωνίας</a:t>
            </a:r>
          </a:p>
          <a:p>
            <a:r>
              <a:rPr lang="el-GR" dirty="0">
                <a:solidFill>
                  <a:schemeClr val="accent1"/>
                </a:solidFill>
                <a:latin typeface="Times New Roman" pitchFamily="18" charset="0"/>
                <a:cs typeface="Times New Roman" pitchFamily="18" charset="0"/>
              </a:rPr>
              <a:t>Ακαδημαϊκό έτος </a:t>
            </a:r>
            <a:r>
              <a:rPr lang="en-US" dirty="0">
                <a:solidFill>
                  <a:schemeClr val="accent1"/>
                </a:solidFill>
                <a:latin typeface="Times New Roman" pitchFamily="18" charset="0"/>
                <a:cs typeface="Times New Roman" pitchFamily="18" charset="0"/>
              </a:rPr>
              <a:t>: 2018-2019</a:t>
            </a:r>
            <a:endParaRPr lang="el-GR" dirty="0">
              <a:solidFill>
                <a:schemeClr val="accent1"/>
              </a:solidFill>
              <a:latin typeface="Times New Roman" pitchFamily="18" charset="0"/>
              <a:cs typeface="Times New Roman" pitchFamily="18" charset="0"/>
            </a:endParaRPr>
          </a:p>
        </p:txBody>
      </p:sp>
      <p:sp>
        <p:nvSpPr>
          <p:cNvPr id="4" name="3 - TextBox"/>
          <p:cNvSpPr txBox="1"/>
          <p:nvPr/>
        </p:nvSpPr>
        <p:spPr>
          <a:xfrm>
            <a:off x="2051720" y="4869160"/>
            <a:ext cx="6876256" cy="1754326"/>
          </a:xfrm>
          <a:prstGeom prst="rect">
            <a:avLst/>
          </a:prstGeom>
          <a:noFill/>
        </p:spPr>
        <p:txBody>
          <a:bodyPr wrap="square" rtlCol="0">
            <a:spAutoFit/>
          </a:bodyPr>
          <a:lstStyle/>
          <a:p>
            <a:pPr>
              <a:buFont typeface="Arial" pitchFamily="34" charset="0"/>
              <a:buChar char="•"/>
            </a:pPr>
            <a:r>
              <a:rPr lang="el-GR" b="1" dirty="0">
                <a:solidFill>
                  <a:schemeClr val="accent1"/>
                </a:solidFill>
                <a:latin typeface="Times New Roman" pitchFamily="18" charset="0"/>
                <a:cs typeface="Times New Roman" pitchFamily="18" charset="0"/>
              </a:rPr>
              <a:t>Μάθημα</a:t>
            </a:r>
            <a:r>
              <a:rPr lang="en-US" dirty="0">
                <a:solidFill>
                  <a:schemeClr val="accent1"/>
                </a:solidFill>
                <a:latin typeface="Times New Roman" pitchFamily="18" charset="0"/>
                <a:cs typeface="Times New Roman" pitchFamily="18" charset="0"/>
              </a:rPr>
              <a:t>: </a:t>
            </a:r>
            <a:r>
              <a:rPr lang="el-GR" dirty="0">
                <a:solidFill>
                  <a:schemeClr val="accent1"/>
                </a:solidFill>
                <a:latin typeface="Times New Roman" pitchFamily="18" charset="0"/>
                <a:cs typeface="Times New Roman" pitchFamily="18" charset="0"/>
              </a:rPr>
              <a:t>Πολιτική επικοινωνία της Ευρωπαϊκής Ένωσης</a:t>
            </a:r>
            <a:endParaRPr lang="el-GR" b="1" dirty="0">
              <a:solidFill>
                <a:schemeClr val="accent1"/>
              </a:solidFill>
              <a:latin typeface="Times New Roman" pitchFamily="18" charset="0"/>
              <a:cs typeface="Times New Roman" pitchFamily="18" charset="0"/>
            </a:endParaRPr>
          </a:p>
          <a:p>
            <a:pPr>
              <a:buFont typeface="Arial" pitchFamily="34" charset="0"/>
              <a:buChar char="•"/>
            </a:pPr>
            <a:endParaRPr lang="el-GR" b="1" dirty="0">
              <a:solidFill>
                <a:schemeClr val="accent1"/>
              </a:solidFill>
              <a:latin typeface="Times New Roman" pitchFamily="18" charset="0"/>
              <a:cs typeface="Times New Roman" pitchFamily="18" charset="0"/>
            </a:endParaRPr>
          </a:p>
          <a:p>
            <a:pPr>
              <a:buFont typeface="Arial" pitchFamily="34" charset="0"/>
              <a:buChar char="•"/>
            </a:pPr>
            <a:r>
              <a:rPr lang="el-GR" b="1" dirty="0">
                <a:solidFill>
                  <a:schemeClr val="accent1"/>
                </a:solidFill>
                <a:latin typeface="Times New Roman" pitchFamily="18" charset="0"/>
                <a:cs typeface="Times New Roman" pitchFamily="18" charset="0"/>
              </a:rPr>
              <a:t>Υπεύθυνος Καθηγητής </a:t>
            </a:r>
            <a:r>
              <a:rPr lang="en-US" dirty="0">
                <a:solidFill>
                  <a:schemeClr val="accent1"/>
                </a:solidFill>
                <a:latin typeface="Times New Roman" pitchFamily="18" charset="0"/>
                <a:cs typeface="Times New Roman" pitchFamily="18" charset="0"/>
              </a:rPr>
              <a:t>: </a:t>
            </a:r>
            <a:r>
              <a:rPr lang="el-GR" dirty="0">
                <a:solidFill>
                  <a:schemeClr val="accent1"/>
                </a:solidFill>
                <a:latin typeface="Times New Roman" pitchFamily="18" charset="0"/>
                <a:cs typeface="Times New Roman" pitchFamily="18" charset="0"/>
              </a:rPr>
              <a:t>Χρήστος </a:t>
            </a:r>
            <a:r>
              <a:rPr lang="el-GR" dirty="0" err="1">
                <a:solidFill>
                  <a:schemeClr val="accent1"/>
                </a:solidFill>
                <a:latin typeface="Times New Roman" pitchFamily="18" charset="0"/>
                <a:cs typeface="Times New Roman" pitchFamily="18" charset="0"/>
              </a:rPr>
              <a:t>Φραγκονικολόπουλος</a:t>
            </a:r>
            <a:endParaRPr lang="el-GR" dirty="0">
              <a:solidFill>
                <a:schemeClr val="accent1"/>
              </a:solidFill>
              <a:latin typeface="Times New Roman" pitchFamily="18" charset="0"/>
              <a:cs typeface="Times New Roman" pitchFamily="18" charset="0"/>
            </a:endParaRPr>
          </a:p>
          <a:p>
            <a:pPr>
              <a:buFont typeface="Arial" pitchFamily="34" charset="0"/>
              <a:buChar char="•"/>
            </a:pPr>
            <a:endParaRPr lang="el-GR" b="1" dirty="0">
              <a:solidFill>
                <a:schemeClr val="accent1"/>
              </a:solidFill>
              <a:latin typeface="Times New Roman" pitchFamily="18" charset="0"/>
              <a:cs typeface="Times New Roman" pitchFamily="18" charset="0"/>
            </a:endParaRPr>
          </a:p>
          <a:p>
            <a:pPr>
              <a:buFont typeface="Arial" pitchFamily="34" charset="0"/>
              <a:buChar char="•"/>
            </a:pPr>
            <a:r>
              <a:rPr lang="el-GR" b="1" dirty="0">
                <a:solidFill>
                  <a:schemeClr val="accent1"/>
                </a:solidFill>
                <a:latin typeface="Times New Roman" pitchFamily="18" charset="0"/>
                <a:cs typeface="Times New Roman" pitchFamily="18" charset="0"/>
              </a:rPr>
              <a:t>Εισηγητές</a:t>
            </a:r>
            <a:r>
              <a:rPr lang="en-US" dirty="0">
                <a:solidFill>
                  <a:schemeClr val="accent1"/>
                </a:solidFill>
                <a:latin typeface="Times New Roman" pitchFamily="18" charset="0"/>
                <a:cs typeface="Times New Roman" pitchFamily="18" charset="0"/>
              </a:rPr>
              <a:t>: </a:t>
            </a:r>
            <a:r>
              <a:rPr lang="el-GR" dirty="0" err="1">
                <a:solidFill>
                  <a:schemeClr val="accent1"/>
                </a:solidFill>
                <a:latin typeface="Times New Roman" pitchFamily="18" charset="0"/>
                <a:cs typeface="Times New Roman" pitchFamily="18" charset="0"/>
              </a:rPr>
              <a:t>Κοντογουλίδης</a:t>
            </a:r>
            <a:r>
              <a:rPr lang="el-GR" dirty="0">
                <a:solidFill>
                  <a:schemeClr val="accent1"/>
                </a:solidFill>
                <a:latin typeface="Times New Roman" pitchFamily="18" charset="0"/>
                <a:cs typeface="Times New Roman" pitchFamily="18" charset="0"/>
              </a:rPr>
              <a:t> Ηλίας</a:t>
            </a:r>
          </a:p>
          <a:p>
            <a:r>
              <a:rPr lang="el-GR" dirty="0">
                <a:solidFill>
                  <a:schemeClr val="accent1"/>
                </a:solidFill>
                <a:latin typeface="Times New Roman" pitchFamily="18" charset="0"/>
                <a:cs typeface="Times New Roman" pitchFamily="18" charset="0"/>
              </a:rPr>
              <a:t>	       </a:t>
            </a:r>
            <a:r>
              <a:rPr lang="el-GR" dirty="0" err="1">
                <a:solidFill>
                  <a:schemeClr val="accent1"/>
                </a:solidFill>
                <a:latin typeface="Times New Roman" pitchFamily="18" charset="0"/>
                <a:cs typeface="Times New Roman" pitchFamily="18" charset="0"/>
              </a:rPr>
              <a:t>Γιαννοπούλου</a:t>
            </a:r>
            <a:r>
              <a:rPr lang="el-GR" dirty="0">
                <a:solidFill>
                  <a:schemeClr val="accent1"/>
                </a:solidFill>
                <a:latin typeface="Times New Roman" pitchFamily="18" charset="0"/>
                <a:cs typeface="Times New Roman" pitchFamily="18" charset="0"/>
              </a:rPr>
              <a:t> Λυδία</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err="1"/>
              <a:t>Εκδηλωση</a:t>
            </a:r>
            <a:r>
              <a:rPr lang="el-GR" b="1" dirty="0"/>
              <a:t> της </a:t>
            </a:r>
            <a:r>
              <a:rPr lang="el-GR" b="1" dirty="0" err="1"/>
              <a:t>κρισησ</a:t>
            </a:r>
            <a:endParaRPr lang="el-GR" b="1" dirty="0"/>
          </a:p>
        </p:txBody>
      </p:sp>
      <p:sp>
        <p:nvSpPr>
          <p:cNvPr id="3" name="2 - Θέση περιεχομένου"/>
          <p:cNvSpPr>
            <a:spLocks noGrp="1"/>
          </p:cNvSpPr>
          <p:nvPr>
            <p:ph sz="quarter" idx="1"/>
          </p:nvPr>
        </p:nvSpPr>
        <p:spPr/>
        <p:txBody>
          <a:bodyPr>
            <a:normAutofit/>
          </a:bodyPr>
          <a:lstStyle/>
          <a:p>
            <a:r>
              <a:rPr lang="el-GR" dirty="0">
                <a:latin typeface="Times New Roman" pitchFamily="18" charset="0"/>
                <a:cs typeface="Times New Roman" pitchFamily="18" charset="0"/>
              </a:rPr>
              <a:t>Προκειμένου όμως να φτάσουμε στο σήμερα θα χρειαστεί να επιχειρήσουμε μία σύντομη αναδρομή</a:t>
            </a:r>
            <a:r>
              <a:rPr lang="el-GR" dirty="0">
                <a:solidFill>
                  <a:schemeClr val="accent3"/>
                </a:solidFill>
                <a:latin typeface="Times New Roman" pitchFamily="18" charset="0"/>
                <a:cs typeface="Times New Roman" pitchFamily="18" charset="0"/>
              </a:rPr>
              <a:t> </a:t>
            </a:r>
            <a:r>
              <a:rPr lang="el-GR" dirty="0">
                <a:latin typeface="Times New Roman" pitchFamily="18" charset="0"/>
                <a:cs typeface="Times New Roman" pitchFamily="18" charset="0"/>
              </a:rPr>
              <a:t>στην «αρχή της κρίσης» όπως θα ονομάσουμε  τα έτη 2007-2008</a:t>
            </a:r>
          </a:p>
        </p:txBody>
      </p:sp>
      <p:sp>
        <p:nvSpPr>
          <p:cNvPr id="6" name="5 - TextBox"/>
          <p:cNvSpPr txBox="1"/>
          <p:nvPr/>
        </p:nvSpPr>
        <p:spPr>
          <a:xfrm>
            <a:off x="755576" y="6581001"/>
            <a:ext cx="3672408" cy="276999"/>
          </a:xfrm>
          <a:prstGeom prst="rect">
            <a:avLst/>
          </a:prstGeom>
          <a:noFill/>
        </p:spPr>
        <p:txBody>
          <a:bodyPr wrap="square" rtlCol="0">
            <a:spAutoFit/>
          </a:bodyPr>
          <a:lstStyle/>
          <a:p>
            <a:r>
              <a:rPr lang="en-US" sz="1200" dirty="0">
                <a:latin typeface="Times New Roman" pitchFamily="18" charset="0"/>
                <a:cs typeface="Times New Roman" pitchFamily="18" charset="0"/>
              </a:rPr>
              <a:t>smassingculture.wordpress.com</a:t>
            </a:r>
            <a:endParaRPr lang="el-GR" sz="1200" dirty="0">
              <a:latin typeface="Times New Roman" pitchFamily="18" charset="0"/>
              <a:cs typeface="Times New Roman" pitchFamily="18" charset="0"/>
            </a:endParaRPr>
          </a:p>
        </p:txBody>
      </p:sp>
      <p:pic>
        <p:nvPicPr>
          <p:cNvPr id="7" name="6 - Εικόνα" descr="supercrash.jpg"/>
          <p:cNvPicPr>
            <a:picLocks noChangeAspect="1"/>
          </p:cNvPicPr>
          <p:nvPr/>
        </p:nvPicPr>
        <p:blipFill>
          <a:blip r:embed="rId2" cstate="print"/>
          <a:stretch>
            <a:fillRect/>
          </a:stretch>
        </p:blipFill>
        <p:spPr>
          <a:xfrm>
            <a:off x="755576" y="3212976"/>
            <a:ext cx="7124700" cy="329565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a:t>Direction in witch things are going </a:t>
            </a:r>
            <a:endParaRPr lang="el-GR" b="1" dirty="0"/>
          </a:p>
        </p:txBody>
      </p:sp>
      <p:sp>
        <p:nvSpPr>
          <p:cNvPr id="3" name="2 - Θέση περιεχομένου"/>
          <p:cNvSpPr>
            <a:spLocks noGrp="1"/>
          </p:cNvSpPr>
          <p:nvPr>
            <p:ph sz="quarter" idx="1"/>
          </p:nvPr>
        </p:nvSpPr>
        <p:spPr/>
        <p:txBody>
          <a:bodyPr>
            <a:normAutofit/>
          </a:bodyPr>
          <a:lstStyle/>
          <a:p>
            <a:r>
              <a:rPr lang="el-GR" sz="1800" dirty="0">
                <a:latin typeface="Times New Roman" pitchFamily="18" charset="0"/>
                <a:cs typeface="Times New Roman" pitchFamily="18" charset="0"/>
              </a:rPr>
              <a:t>Τις χρονιές 2006-2008 φαίνεται να αρχίζει η αμφιβολία για την εθνική οικονομία όμως σίγουρα υπάρχει εμπιστοσύνη στην Ε.Ε. Το 42</a:t>
            </a:r>
            <a:r>
              <a:rPr lang="en-US" sz="1800" dirty="0">
                <a:latin typeface="Times New Roman" pitchFamily="18" charset="0"/>
                <a:cs typeface="Times New Roman" pitchFamily="18" charset="0"/>
              </a:rPr>
              <a:t>% </a:t>
            </a:r>
            <a:r>
              <a:rPr lang="el-GR" sz="1800" dirty="0">
                <a:latin typeface="Times New Roman" pitchFamily="18" charset="0"/>
                <a:cs typeface="Times New Roman" pitchFamily="18" charset="0"/>
              </a:rPr>
              <a:t>πιστεύει ότι τα πράγματα στην ΕΕ κινούνται προς τη σωστή κατεύθυνση ενώ ένα 25</a:t>
            </a:r>
            <a:r>
              <a:rPr lang="el-GR" sz="1800" dirty="0">
                <a:latin typeface="Calibri"/>
                <a:cs typeface="Times New Roman" pitchFamily="18" charset="0"/>
              </a:rPr>
              <a:t>% έχει αντίθετη άποψη και μόλις 19% κρατά ουδέτερη θέση</a:t>
            </a:r>
            <a:r>
              <a:rPr lang="el-GR" sz="1800" dirty="0">
                <a:latin typeface="Times New Roman" pitchFamily="18" charset="0"/>
                <a:cs typeface="Times New Roman" pitchFamily="18" charset="0"/>
              </a:rPr>
              <a:t>.</a:t>
            </a:r>
          </a:p>
          <a:p>
            <a:endParaRPr lang="el-GR" sz="2000" dirty="0">
              <a:latin typeface="Times New Roman" pitchFamily="18" charset="0"/>
              <a:cs typeface="Times New Roman" pitchFamily="18" charset="0"/>
            </a:endParaRPr>
          </a:p>
          <a:p>
            <a:pPr>
              <a:buNone/>
            </a:pPr>
            <a:endParaRPr lang="el-GR" sz="2000" dirty="0">
              <a:latin typeface="Times New Roman" pitchFamily="18" charset="0"/>
              <a:cs typeface="Times New Roman" pitchFamily="18" charset="0"/>
            </a:endParaRPr>
          </a:p>
        </p:txBody>
      </p:sp>
      <p:pic>
        <p:nvPicPr>
          <p:cNvPr id="6" name="5 - Εικόνα" descr="eb_69_first_en 20081.jpg"/>
          <p:cNvPicPr>
            <a:picLocks noChangeAspect="1"/>
          </p:cNvPicPr>
          <p:nvPr/>
        </p:nvPicPr>
        <p:blipFill>
          <a:blip r:embed="rId2" cstate="print"/>
          <a:stretch>
            <a:fillRect/>
          </a:stretch>
        </p:blipFill>
        <p:spPr>
          <a:xfrm>
            <a:off x="323528" y="3068960"/>
            <a:ext cx="7200800" cy="36004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a:t>Image of the European Union </a:t>
            </a:r>
            <a:endParaRPr lang="el-GR" b="1" dirty="0"/>
          </a:p>
        </p:txBody>
      </p:sp>
      <p:sp>
        <p:nvSpPr>
          <p:cNvPr id="3" name="2 - Θέση περιεχομένου"/>
          <p:cNvSpPr>
            <a:spLocks noGrp="1"/>
          </p:cNvSpPr>
          <p:nvPr>
            <p:ph sz="quarter" idx="1"/>
          </p:nvPr>
        </p:nvSpPr>
        <p:spPr/>
        <p:txBody>
          <a:bodyPr>
            <a:normAutofit/>
          </a:bodyPr>
          <a:lstStyle/>
          <a:p>
            <a:r>
              <a:rPr lang="el-GR" sz="1800" dirty="0">
                <a:latin typeface="Times New Roman" pitchFamily="18" charset="0"/>
                <a:cs typeface="Times New Roman" pitchFamily="18" charset="0"/>
              </a:rPr>
              <a:t>Η θετική εικόνα  για την ΕΕ κυμαίνεται το 2008 στο 48% ποσοστό αρκετά μεγάλο ενώ το 35% εκφράζει έναν αρνητισμό και μόλις 15% μένουν ουδέτεροι</a:t>
            </a:r>
            <a:r>
              <a:rPr lang="el-GR" sz="2000" dirty="0">
                <a:latin typeface="Times New Roman" pitchFamily="18" charset="0"/>
                <a:cs typeface="Times New Roman" pitchFamily="18" charset="0"/>
              </a:rPr>
              <a:t>.</a:t>
            </a:r>
          </a:p>
          <a:p>
            <a:pPr marL="457200" indent="-457200">
              <a:buFont typeface="Wingdings" pitchFamily="2" charset="2"/>
              <a:buChar char="Ø"/>
            </a:pPr>
            <a:r>
              <a:rPr lang="el-GR" sz="1600" dirty="0">
                <a:latin typeface="Times New Roman" pitchFamily="18" charset="0"/>
                <a:cs typeface="Times New Roman" pitchFamily="18" charset="0"/>
              </a:rPr>
              <a:t>Σημαντική είναι εδώ η αναφορά της Ουγγαρίας (42% ουδέτερη) και της Βρετανίας (34% αρνητική) η οποία σημειώνει αρνητικό ποσοστό.</a:t>
            </a:r>
          </a:p>
          <a:p>
            <a:pPr marL="457200" indent="-457200">
              <a:buFont typeface="Wingdings" pitchFamily="2" charset="2"/>
              <a:buChar char="Ø"/>
            </a:pPr>
            <a:r>
              <a:rPr lang="el-GR" sz="1600" dirty="0">
                <a:latin typeface="Times New Roman" pitchFamily="18" charset="0"/>
                <a:cs typeface="Times New Roman" pitchFamily="18" charset="0"/>
              </a:rPr>
              <a:t>Θετικότερη εικόνα έχουν το 2008 οι νέοι (56</a:t>
            </a:r>
            <a:r>
              <a:rPr lang="el-GR" sz="1600" dirty="0">
                <a:latin typeface="Calibri"/>
                <a:cs typeface="Times New Roman" pitchFamily="18" charset="0"/>
              </a:rPr>
              <a:t>%), οι σπουδαγμένοι (58%), και οι άντρες (52%)</a:t>
            </a:r>
            <a:r>
              <a:rPr lang="el-GR" sz="1600" dirty="0">
                <a:latin typeface="Times New Roman" pitchFamily="18" charset="0"/>
                <a:cs typeface="Times New Roman" pitchFamily="18" charset="0"/>
              </a:rPr>
              <a:t> </a:t>
            </a:r>
          </a:p>
          <a:p>
            <a:pPr marL="457200" indent="-457200">
              <a:buNone/>
            </a:pPr>
            <a:endParaRPr lang="el-GR" sz="2800" dirty="0">
              <a:latin typeface="Times New Roman" pitchFamily="18" charset="0"/>
              <a:cs typeface="Times New Roman" pitchFamily="18" charset="0"/>
            </a:endParaRPr>
          </a:p>
        </p:txBody>
      </p:sp>
      <p:pic>
        <p:nvPicPr>
          <p:cNvPr id="4" name="3 - Εικόνα" descr="eb_69_first_en 20082.jpg"/>
          <p:cNvPicPr>
            <a:picLocks noChangeAspect="1"/>
          </p:cNvPicPr>
          <p:nvPr/>
        </p:nvPicPr>
        <p:blipFill>
          <a:blip r:embed="rId2" cstate="print"/>
          <a:stretch>
            <a:fillRect/>
          </a:stretch>
        </p:blipFill>
        <p:spPr>
          <a:xfrm>
            <a:off x="179512" y="3594011"/>
            <a:ext cx="8136904" cy="32639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a:t>Trust in the </a:t>
            </a:r>
            <a:r>
              <a:rPr lang="en-US" b="1" dirty="0" err="1"/>
              <a:t>Eu</a:t>
            </a:r>
            <a:r>
              <a:rPr lang="en-US" b="1" dirty="0"/>
              <a:t> and National institutions</a:t>
            </a:r>
            <a:endParaRPr lang="el-GR" b="1" dirty="0"/>
          </a:p>
        </p:txBody>
      </p:sp>
      <p:sp>
        <p:nvSpPr>
          <p:cNvPr id="3" name="2 - Θέση περιεχομένου"/>
          <p:cNvSpPr>
            <a:spLocks noGrp="1"/>
          </p:cNvSpPr>
          <p:nvPr>
            <p:ph sz="quarter" idx="1"/>
          </p:nvPr>
        </p:nvSpPr>
        <p:spPr/>
        <p:txBody>
          <a:bodyPr>
            <a:normAutofit/>
          </a:bodyPr>
          <a:lstStyle/>
          <a:p>
            <a:pPr>
              <a:buFont typeface="Courier New" pitchFamily="49" charset="0"/>
              <a:buChar char="o"/>
            </a:pPr>
            <a:r>
              <a:rPr lang="el-GR" sz="1800" dirty="0">
                <a:latin typeface="Times New Roman" pitchFamily="18" charset="0"/>
                <a:cs typeface="Times New Roman" pitchFamily="18" charset="0"/>
              </a:rPr>
              <a:t>Το 2008 οι Ευρωπαίοι εμπιστεύονται περισσότερο την Ευρωπαϊκή Ένωση παρά το Κοινοβούλιο η την τοπική κυβέρνηση της χώρας τους. </a:t>
            </a:r>
          </a:p>
          <a:p>
            <a:pPr>
              <a:buNone/>
            </a:pPr>
            <a:endParaRPr lang="el-GR" sz="1800" dirty="0">
              <a:latin typeface="Times New Roman" pitchFamily="18" charset="0"/>
              <a:cs typeface="Times New Roman" pitchFamily="18" charset="0"/>
            </a:endParaRPr>
          </a:p>
          <a:p>
            <a:pPr>
              <a:buFont typeface="Courier New" pitchFamily="49" charset="0"/>
              <a:buChar char="o"/>
            </a:pPr>
            <a:r>
              <a:rPr lang="el-GR" sz="1800" dirty="0">
                <a:latin typeface="Times New Roman" pitchFamily="18" charset="0"/>
                <a:cs typeface="Times New Roman" pitchFamily="18" charset="0"/>
              </a:rPr>
              <a:t>Ενώ πλην κάποιον  χαμηλότερων ποσοστών θεωρούν ότι η χώρα τους ωφελήθηκε από την ένταξη στην ευρωπαϊκή κοινότητα </a:t>
            </a:r>
          </a:p>
          <a:p>
            <a:pPr>
              <a:buFont typeface="Wingdings" pitchFamily="2" charset="2"/>
              <a:buChar char="Ø"/>
            </a:pPr>
            <a:r>
              <a:rPr lang="el-GR" sz="1800" dirty="0">
                <a:latin typeface="Times New Roman" pitchFamily="18" charset="0"/>
                <a:cs typeface="Times New Roman" pitchFamily="18" charset="0"/>
              </a:rPr>
              <a:t>52</a:t>
            </a:r>
            <a:r>
              <a:rPr lang="el-GR" sz="1800" dirty="0">
                <a:latin typeface="Calibri"/>
                <a:cs typeface="Times New Roman" pitchFamily="18" charset="0"/>
              </a:rPr>
              <a:t>% θετικά</a:t>
            </a:r>
          </a:p>
          <a:p>
            <a:pPr>
              <a:buFont typeface="Wingdings" pitchFamily="2" charset="2"/>
              <a:buChar char="Ø"/>
            </a:pPr>
            <a:r>
              <a:rPr lang="el-GR" sz="1800" dirty="0">
                <a:latin typeface="Calibri"/>
                <a:cs typeface="Times New Roman" pitchFamily="18" charset="0"/>
              </a:rPr>
              <a:t>29% αρνητικά</a:t>
            </a:r>
          </a:p>
          <a:p>
            <a:pPr>
              <a:buFont typeface="Wingdings" pitchFamily="2" charset="2"/>
              <a:buChar char="Ø"/>
            </a:pPr>
            <a:r>
              <a:rPr lang="el-GR" sz="1800" dirty="0">
                <a:latin typeface="Calibri"/>
                <a:cs typeface="Times New Roman" pitchFamily="18" charset="0"/>
              </a:rPr>
              <a:t>14% ουδέτερα </a:t>
            </a:r>
          </a:p>
          <a:p>
            <a:pPr>
              <a:buNone/>
            </a:pPr>
            <a:endParaRPr lang="el-GR" sz="2000" dirty="0">
              <a:latin typeface="Times New Roman" pitchFamily="18" charset="0"/>
              <a:cs typeface="Times New Roman" pitchFamily="18" charset="0"/>
            </a:endParaRPr>
          </a:p>
        </p:txBody>
      </p:sp>
      <p:pic>
        <p:nvPicPr>
          <p:cNvPr id="4" name="3 - Εικόνα" descr="eb_69_first_en 20084.jpg"/>
          <p:cNvPicPr>
            <a:picLocks noChangeAspect="1"/>
          </p:cNvPicPr>
          <p:nvPr/>
        </p:nvPicPr>
        <p:blipFill>
          <a:blip r:embed="rId2" cstate="print"/>
          <a:stretch>
            <a:fillRect/>
          </a:stretch>
        </p:blipFill>
        <p:spPr>
          <a:xfrm>
            <a:off x="611559" y="4277210"/>
            <a:ext cx="7269588" cy="246415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t>2012 στην </a:t>
            </a:r>
            <a:r>
              <a:rPr lang="el-GR" b="1" dirty="0" err="1"/>
              <a:t>καρδια</a:t>
            </a:r>
            <a:r>
              <a:rPr lang="el-GR" b="1" dirty="0"/>
              <a:t> της </a:t>
            </a:r>
            <a:r>
              <a:rPr lang="el-GR" b="1" dirty="0" err="1"/>
              <a:t>κρισης</a:t>
            </a:r>
            <a:r>
              <a:rPr lang="el-GR" b="1" dirty="0"/>
              <a:t> </a:t>
            </a:r>
          </a:p>
        </p:txBody>
      </p:sp>
      <p:sp>
        <p:nvSpPr>
          <p:cNvPr id="3" name="2 - Θέση περιεχομένου"/>
          <p:cNvSpPr>
            <a:spLocks noGrp="1"/>
          </p:cNvSpPr>
          <p:nvPr>
            <p:ph sz="quarter" idx="1"/>
          </p:nvPr>
        </p:nvSpPr>
        <p:spPr/>
        <p:txBody>
          <a:bodyPr/>
          <a:lstStyle/>
          <a:p>
            <a:r>
              <a:rPr lang="el-GR" sz="2000" dirty="0">
                <a:latin typeface="Times New Roman" pitchFamily="18" charset="0"/>
                <a:cs typeface="Times New Roman" pitchFamily="18" charset="0"/>
              </a:rPr>
              <a:t>Ήδη από τις πρώτες μελέτες του Ευρωβαρομέτρου το 2012 φαίνεται το βασικό ερώτημα που απασχολεί του πολίτες.</a:t>
            </a:r>
          </a:p>
          <a:p>
            <a:r>
              <a:rPr lang="el-GR" sz="2000" dirty="0">
                <a:latin typeface="Times New Roman" pitchFamily="18" charset="0"/>
                <a:cs typeface="Times New Roman" pitchFamily="18" charset="0"/>
              </a:rPr>
              <a:t>Βασικές δύο κυριότερες ανησυχίες των πολιτών εκείνη την περίοδο είναι</a:t>
            </a:r>
            <a:r>
              <a:rPr lang="en-US" sz="2000" dirty="0">
                <a:latin typeface="Times New Roman" pitchFamily="18" charset="0"/>
                <a:cs typeface="Times New Roman" pitchFamily="18" charset="0"/>
              </a:rPr>
              <a:t>:</a:t>
            </a:r>
          </a:p>
          <a:p>
            <a:pPr marL="457200" indent="-457200">
              <a:buFont typeface="+mj-lt"/>
              <a:buAutoNum type="arabicParenR"/>
            </a:pPr>
            <a:r>
              <a:rPr lang="el-GR" sz="2000" dirty="0">
                <a:solidFill>
                  <a:schemeClr val="accent3"/>
                </a:solidFill>
                <a:latin typeface="Times New Roman" pitchFamily="18" charset="0"/>
                <a:cs typeface="Times New Roman" pitchFamily="18" charset="0"/>
              </a:rPr>
              <a:t>Οικονομική κρίση (53%)</a:t>
            </a:r>
          </a:p>
          <a:p>
            <a:pPr marL="457200" indent="-457200">
              <a:buFont typeface="+mj-lt"/>
              <a:buAutoNum type="arabicParenR"/>
            </a:pPr>
            <a:r>
              <a:rPr lang="el-GR" sz="2000" dirty="0">
                <a:solidFill>
                  <a:schemeClr val="accent3"/>
                </a:solidFill>
                <a:latin typeface="Times New Roman" pitchFamily="18" charset="0"/>
                <a:cs typeface="Times New Roman" pitchFamily="18" charset="0"/>
              </a:rPr>
              <a:t>Ανεργία (36%)</a:t>
            </a:r>
          </a:p>
          <a:p>
            <a:pPr marL="457200" indent="-457200">
              <a:buNone/>
            </a:pPr>
            <a:endParaRPr lang="el-GR" sz="2000" dirty="0">
              <a:solidFill>
                <a:schemeClr val="accent3"/>
              </a:solidFill>
              <a:latin typeface="Times New Roman" pitchFamily="18" charset="0"/>
              <a:cs typeface="Times New Roman" pitchFamily="18" charset="0"/>
            </a:endParaRPr>
          </a:p>
          <a:p>
            <a:pPr marL="457200" indent="-457200">
              <a:buNone/>
            </a:pPr>
            <a:endParaRPr lang="el-GR" sz="2000" dirty="0">
              <a:solidFill>
                <a:schemeClr val="accent3"/>
              </a:solidFill>
              <a:latin typeface="Times New Roman" pitchFamily="18" charset="0"/>
              <a:cs typeface="Times New Roman" pitchFamily="18" charset="0"/>
            </a:endParaRPr>
          </a:p>
        </p:txBody>
      </p:sp>
      <p:pic>
        <p:nvPicPr>
          <p:cNvPr id="5" name="4 - Εικόνα" descr="5.jpg"/>
          <p:cNvPicPr>
            <a:picLocks noChangeAspect="1"/>
          </p:cNvPicPr>
          <p:nvPr/>
        </p:nvPicPr>
        <p:blipFill>
          <a:blip r:embed="rId2" cstate="print"/>
          <a:stretch>
            <a:fillRect/>
          </a:stretch>
        </p:blipFill>
        <p:spPr>
          <a:xfrm>
            <a:off x="2195736" y="3733250"/>
            <a:ext cx="5904656" cy="30081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 to="" calcmode="lin" valueType="num">
                                      <p:cBhvr>
                                        <p:cTn id="10" dur="1" fill="hold"/>
                                        <p:tgtEl>
                                          <p:spTgt spid="3">
                                            <p:txEl>
                                              <p:pRg st="1" end="1"/>
                                            </p:txEl>
                                          </p:spTgt>
                                        </p:tgtEl>
                                        <p:attrNameLst>
                                          <p:attrName/>
                                        </p:attrNameLst>
                                      </p:cBhvr>
                                    </p:anim>
                                  </p:childTnLst>
                                </p:cTn>
                              </p:par>
                            </p:childTnLst>
                          </p:cTn>
                        </p:par>
                      </p:childTnLst>
                    </p:cTn>
                  </p:par>
                  <p:par>
                    <p:cTn id="11" fill="hold">
                      <p:stCondLst>
                        <p:cond delay="indefinite"/>
                      </p:stCondLst>
                      <p:childTnLst>
                        <p:par>
                          <p:cTn id="12" fill="hold">
                            <p:stCondLst>
                              <p:cond delay="0"/>
                            </p:stCondLst>
                            <p:childTnLst>
                              <p:par>
                                <p:cTn id="13" presetID="26" presetClass="emph" presetSubtype="0" fill="hold" nodeType="clickEffect">
                                  <p:stCondLst>
                                    <p:cond delay="0"/>
                                  </p:stCondLst>
                                  <p:childTnLst>
                                    <p:animEffect transition="out" filter="fade">
                                      <p:cBhvr>
                                        <p:cTn id="14" dur="500" tmFilter="0, 0; .2, .5; .8, .5; 1, 0"/>
                                        <p:tgtEl>
                                          <p:spTgt spid="3">
                                            <p:txEl>
                                              <p:pRg st="2" end="2"/>
                                            </p:txEl>
                                          </p:spTgt>
                                        </p:tgtEl>
                                      </p:cBhvr>
                                    </p:animEffect>
                                    <p:animScale>
                                      <p:cBhvr>
                                        <p:cTn id="15" dur="250" autoRev="1" fill="hold"/>
                                        <p:tgtEl>
                                          <p:spTgt spid="3">
                                            <p:txEl>
                                              <p:pRg st="2" end="2"/>
                                            </p:txEl>
                                          </p:spTgt>
                                        </p:tgtEl>
                                      </p:cBhvr>
                                      <p:by x="105000" y="105000"/>
                                    </p:animScale>
                                  </p:childTnLst>
                                </p:cTn>
                              </p:par>
                              <p:par>
                                <p:cTn id="16" presetID="26" presetClass="emph" presetSubtype="0" fill="hold" nodeType="withEffect">
                                  <p:stCondLst>
                                    <p:cond delay="0"/>
                                  </p:stCondLst>
                                  <p:childTnLst>
                                    <p:animEffect transition="out" filter="fade">
                                      <p:cBhvr>
                                        <p:cTn id="17" dur="500" tmFilter="0, 0; .2, .5; .8, .5; 1, 0"/>
                                        <p:tgtEl>
                                          <p:spTgt spid="3">
                                            <p:txEl>
                                              <p:pRg st="3" end="3"/>
                                            </p:txEl>
                                          </p:spTgt>
                                        </p:tgtEl>
                                      </p:cBhvr>
                                    </p:animEffect>
                                    <p:animScale>
                                      <p:cBhvr>
                                        <p:cTn id="18" dur="250" autoRev="1" fill="hold"/>
                                        <p:tgtEl>
                                          <p:spTgt spid="3">
                                            <p:txEl>
                                              <p:pRg st="3" end="3"/>
                                            </p:txEl>
                                          </p:spTgt>
                                        </p:tgtEl>
                                      </p:cBhvr>
                                      <p:by x="105000" y="105000"/>
                                    </p:animScale>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a:t>Direction in witch things are going </a:t>
            </a:r>
            <a:r>
              <a:rPr lang="el-GR" b="1" dirty="0"/>
              <a:t>2012</a:t>
            </a:r>
          </a:p>
        </p:txBody>
      </p:sp>
      <p:sp>
        <p:nvSpPr>
          <p:cNvPr id="3" name="2 - Θέση περιεχομένου"/>
          <p:cNvSpPr>
            <a:spLocks noGrp="1"/>
          </p:cNvSpPr>
          <p:nvPr>
            <p:ph sz="quarter" idx="1"/>
          </p:nvPr>
        </p:nvSpPr>
        <p:spPr/>
        <p:txBody>
          <a:bodyPr/>
          <a:lstStyle/>
          <a:p>
            <a:r>
              <a:rPr lang="el-GR" sz="1800" dirty="0">
                <a:latin typeface="Times New Roman" pitchFamily="18" charset="0"/>
                <a:cs typeface="Times New Roman" pitchFamily="18" charset="0"/>
              </a:rPr>
              <a:t>Το 2012 το ερώτημα για την ροή των γεγονότων στην Ευρωπαϊκή Ένωση γίνεται συγκεκριμένο </a:t>
            </a:r>
          </a:p>
          <a:p>
            <a:pPr>
              <a:buFont typeface="Wingdings" pitchFamily="2" charset="2"/>
              <a:buChar char="q"/>
            </a:pPr>
            <a:r>
              <a:rPr lang="el-GR" sz="1400" dirty="0">
                <a:latin typeface="Times New Roman" pitchFamily="18" charset="0"/>
                <a:cs typeface="Times New Roman" pitchFamily="18" charset="0"/>
              </a:rPr>
              <a:t>Πιστεύετε ότι η Ευρωπαϊκή ένωση κινείται προς τη σωστή κατεύθυνση για την έξοδο από την κρίση η προς την λάθος κατεύθυνση;</a:t>
            </a:r>
            <a:endParaRPr lang="en-US" sz="1400" dirty="0">
              <a:latin typeface="Times New Roman" pitchFamily="18" charset="0"/>
              <a:cs typeface="Times New Roman" pitchFamily="18" charset="0"/>
            </a:endParaRPr>
          </a:p>
          <a:p>
            <a:pPr>
              <a:buFont typeface="Wingdings" pitchFamily="2" charset="2"/>
              <a:buChar char="q"/>
            </a:pPr>
            <a:r>
              <a:rPr lang="el-GR" sz="1800" dirty="0">
                <a:latin typeface="Times New Roman" pitchFamily="18" charset="0"/>
                <a:cs typeface="Times New Roman" pitchFamily="18" charset="0"/>
              </a:rPr>
              <a:t>Το φθινόπωρο του 2012 το 41% θεωρεί πως κινούμαστε σε μια σωστή κατεύθυνση ενώ το 32% προς τη λάθος. Σκεπτικιστές παραμένουν οι εκπρόσωποι του 18% .</a:t>
            </a:r>
            <a:endParaRPr lang="en-US" sz="1800" dirty="0">
              <a:latin typeface="Times New Roman" pitchFamily="18" charset="0"/>
              <a:cs typeface="Times New Roman" pitchFamily="18" charset="0"/>
            </a:endParaRPr>
          </a:p>
          <a:p>
            <a:pPr>
              <a:buNone/>
            </a:pPr>
            <a:endParaRPr lang="el-GR" dirty="0">
              <a:latin typeface="Times New Roman" pitchFamily="18" charset="0"/>
              <a:cs typeface="Times New Roman" pitchFamily="18" charset="0"/>
            </a:endParaRPr>
          </a:p>
          <a:p>
            <a:pPr>
              <a:buNone/>
            </a:pPr>
            <a:endParaRPr lang="el-GR" sz="1400" dirty="0">
              <a:latin typeface="Times New Roman" pitchFamily="18" charset="0"/>
              <a:cs typeface="Times New Roman" pitchFamily="18" charset="0"/>
            </a:endParaRPr>
          </a:p>
        </p:txBody>
      </p:sp>
      <p:pic>
        <p:nvPicPr>
          <p:cNvPr id="4" name="3 - Εικόνα" descr="4.jpg"/>
          <p:cNvPicPr>
            <a:picLocks noChangeAspect="1"/>
          </p:cNvPicPr>
          <p:nvPr/>
        </p:nvPicPr>
        <p:blipFill>
          <a:blip r:embed="rId2" cstate="print"/>
          <a:stretch>
            <a:fillRect/>
          </a:stretch>
        </p:blipFill>
        <p:spPr>
          <a:xfrm>
            <a:off x="611560" y="3789040"/>
            <a:ext cx="5904656" cy="26642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ox(in)">
                                      <p:cBhvr>
                                        <p:cTn id="10" dur="500"/>
                                        <p:tgtEl>
                                          <p:spTgt spid="3">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ox(in)">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a:t>Image of the European Union </a:t>
            </a:r>
            <a:endParaRPr lang="el-GR" b="1" dirty="0"/>
          </a:p>
        </p:txBody>
      </p:sp>
      <p:sp>
        <p:nvSpPr>
          <p:cNvPr id="3" name="2 - Θέση περιεχομένου"/>
          <p:cNvSpPr>
            <a:spLocks noGrp="1"/>
          </p:cNvSpPr>
          <p:nvPr>
            <p:ph sz="quarter" idx="1"/>
          </p:nvPr>
        </p:nvSpPr>
        <p:spPr/>
        <p:txBody>
          <a:bodyPr/>
          <a:lstStyle/>
          <a:p>
            <a:pPr>
              <a:buFont typeface="Courier New" pitchFamily="49" charset="0"/>
              <a:buChar char="o"/>
            </a:pPr>
            <a:r>
              <a:rPr lang="el-GR" sz="2000" dirty="0">
                <a:latin typeface="Times New Roman" pitchFamily="18" charset="0"/>
                <a:cs typeface="Times New Roman" pitchFamily="18" charset="0"/>
              </a:rPr>
              <a:t>Παρατηρώντας τον αντίστοιχο πίνακα μπορούμε να διακρίνουμε ουσιαστική πτώση της θετικής εικόνας της Ευρωπαϊκής Ένωσης στα μάτια των ευρωπαίων πολιτών (1</a:t>
            </a:r>
            <a:r>
              <a:rPr lang="en-US" sz="2000" dirty="0">
                <a:latin typeface="Times New Roman" pitchFamily="18" charset="0"/>
                <a:cs typeface="Times New Roman" pitchFamily="18" charset="0"/>
              </a:rPr>
              <a:t>5</a:t>
            </a:r>
            <a:r>
              <a:rPr lang="el-GR" sz="2000" dirty="0">
                <a:latin typeface="Times New Roman" pitchFamily="18" charset="0"/>
                <a:cs typeface="Times New Roman" pitchFamily="18" charset="0"/>
              </a:rPr>
              <a:t> μονάδες κάτω από το 2008)</a:t>
            </a:r>
          </a:p>
        </p:txBody>
      </p:sp>
      <p:pic>
        <p:nvPicPr>
          <p:cNvPr id="4" name="3 - Εικόνα" descr="3.jpg"/>
          <p:cNvPicPr>
            <a:picLocks noChangeAspect="1"/>
          </p:cNvPicPr>
          <p:nvPr/>
        </p:nvPicPr>
        <p:blipFill>
          <a:blip r:embed="rId2" cstate="print"/>
          <a:stretch>
            <a:fillRect/>
          </a:stretch>
        </p:blipFill>
        <p:spPr>
          <a:xfrm>
            <a:off x="467544" y="2780928"/>
            <a:ext cx="6602672" cy="3486912"/>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a:t>Trust in the </a:t>
            </a:r>
            <a:r>
              <a:rPr lang="en-US" dirty="0" err="1"/>
              <a:t>Eu</a:t>
            </a:r>
            <a:r>
              <a:rPr lang="en-US" dirty="0"/>
              <a:t> and National institutions</a:t>
            </a:r>
            <a:r>
              <a:rPr lang="el-GR" dirty="0"/>
              <a:t> 2012</a:t>
            </a:r>
          </a:p>
        </p:txBody>
      </p:sp>
      <p:sp>
        <p:nvSpPr>
          <p:cNvPr id="3" name="2 - Θέση περιεχομένου"/>
          <p:cNvSpPr>
            <a:spLocks noGrp="1"/>
          </p:cNvSpPr>
          <p:nvPr>
            <p:ph sz="quarter" idx="1"/>
          </p:nvPr>
        </p:nvSpPr>
        <p:spPr/>
        <p:txBody>
          <a:bodyPr>
            <a:normAutofit/>
          </a:bodyPr>
          <a:lstStyle/>
          <a:p>
            <a:endParaRPr lang="el-GR" sz="2000" dirty="0">
              <a:latin typeface="Times New Roman" pitchFamily="18" charset="0"/>
              <a:cs typeface="Times New Roman" pitchFamily="18" charset="0"/>
            </a:endParaRPr>
          </a:p>
          <a:p>
            <a:r>
              <a:rPr lang="el-GR" sz="1800" dirty="0">
                <a:latin typeface="Times New Roman" pitchFamily="18" charset="0"/>
                <a:cs typeface="Times New Roman" pitchFamily="18" charset="0"/>
              </a:rPr>
              <a:t>Τέλος το 2012 η εμπιστοσύνη στην Ευρωπαϊκή ένωση πέφτει στο 33% (7 βαθμούς κάτω από το 2008)</a:t>
            </a:r>
            <a:endParaRPr lang="en-US" sz="1800" dirty="0">
              <a:latin typeface="Times New Roman" pitchFamily="18" charset="0"/>
              <a:cs typeface="Times New Roman" pitchFamily="18" charset="0"/>
            </a:endParaRPr>
          </a:p>
          <a:p>
            <a:r>
              <a:rPr lang="el-GR" sz="1800" dirty="0">
                <a:latin typeface="Times New Roman" pitchFamily="18" charset="0"/>
                <a:cs typeface="Times New Roman" pitchFamily="18" charset="0"/>
              </a:rPr>
              <a:t>Ενώ η εμπιστοσύνη στην τοπική κυβέρνηση και το κοινοβούλιο σημειώνει ακόμη χαμηλότερα ποσοστά από αυτά του 2008.</a:t>
            </a:r>
          </a:p>
          <a:p>
            <a:endParaRPr lang="el-GR" sz="2000" dirty="0">
              <a:latin typeface="Times New Roman" pitchFamily="18" charset="0"/>
              <a:cs typeface="Times New Roman" pitchFamily="18" charset="0"/>
            </a:endParaRPr>
          </a:p>
          <a:p>
            <a:pPr>
              <a:buNone/>
            </a:pPr>
            <a:r>
              <a:rPr lang="el-GR" sz="2000" dirty="0">
                <a:latin typeface="Times New Roman" pitchFamily="18" charset="0"/>
                <a:cs typeface="Times New Roman" pitchFamily="18" charset="0"/>
              </a:rPr>
              <a:t> </a:t>
            </a:r>
          </a:p>
        </p:txBody>
      </p:sp>
      <p:pic>
        <p:nvPicPr>
          <p:cNvPr id="4" name="3 - Εικόνα" descr="2.jpg"/>
          <p:cNvPicPr>
            <a:picLocks noChangeAspect="1"/>
          </p:cNvPicPr>
          <p:nvPr/>
        </p:nvPicPr>
        <p:blipFill>
          <a:blip r:embed="rId2" cstate="print"/>
          <a:stretch>
            <a:fillRect/>
          </a:stretch>
        </p:blipFill>
        <p:spPr>
          <a:xfrm>
            <a:off x="179512" y="3284984"/>
            <a:ext cx="7344816" cy="333677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p:cNvPicPr>
            <a:picLocks noGrp="1" noChangeAspect="1" noChangeArrowheads="1"/>
          </p:cNvPicPr>
          <p:nvPr>
            <p:ph sz="quarter" idx="1"/>
          </p:nvPr>
        </p:nvPicPr>
        <p:blipFill>
          <a:blip r:embed="rId4" cstate="print"/>
          <a:stretch>
            <a:fillRect/>
          </a:stretch>
        </p:blipFill>
        <p:spPr>
          <a:xfrm>
            <a:off x="1336310" y="0"/>
            <a:ext cx="2142268" cy="2185988"/>
          </a:xfrm>
          <a:prstGeom prst="ellipse">
            <a:avLst/>
          </a:prstGeom>
          <a:extLst/>
        </p:spPr>
      </p:pic>
      <p:pic>
        <p:nvPicPr>
          <p:cNvPr id="12294" name="Picture 6"/>
          <p:cNvPicPr>
            <a:picLocks noGrp="1" noChangeAspect="1" noChangeArrowheads="1"/>
          </p:cNvPicPr>
          <p:nvPr>
            <p:ph sz="quarter" idx="2"/>
          </p:nvPr>
        </p:nvPicPr>
        <p:blipFill>
          <a:blip r:embed="rId4" cstate="print"/>
          <a:stretch>
            <a:fillRect/>
          </a:stretch>
        </p:blipFill>
        <p:spPr>
          <a:xfrm>
            <a:off x="3568335" y="2349500"/>
            <a:ext cx="2142268" cy="2185988"/>
          </a:xfrm>
          <a:prstGeom prst="ellipse">
            <a:avLst/>
          </a:prstGeom>
          <a:extLst/>
        </p:spPr>
      </p:pic>
      <p:pic>
        <p:nvPicPr>
          <p:cNvPr id="12297" name="Picture 9"/>
          <p:cNvPicPr>
            <a:picLocks noGrp="1" noChangeAspect="1" noChangeArrowheads="1"/>
          </p:cNvPicPr>
          <p:nvPr>
            <p:ph sz="quarter" idx="3"/>
          </p:nvPr>
        </p:nvPicPr>
        <p:blipFill>
          <a:blip r:embed="rId4" cstate="print"/>
          <a:stretch>
            <a:fillRect/>
          </a:stretch>
        </p:blipFill>
        <p:spPr>
          <a:xfrm>
            <a:off x="1263301" y="2205038"/>
            <a:ext cx="2143823" cy="2187575"/>
          </a:xfrm>
          <a:prstGeom prst="ellipse">
            <a:avLst/>
          </a:prstGeom>
          <a:extLst/>
        </p:spPr>
      </p:pic>
      <p:pic>
        <p:nvPicPr>
          <p:cNvPr id="12300" name="Picture 12"/>
          <p:cNvPicPr>
            <a:picLocks noGrp="1" noChangeAspect="1" noChangeArrowheads="1"/>
          </p:cNvPicPr>
          <p:nvPr>
            <p:ph sz="quarter" idx="4"/>
          </p:nvPr>
        </p:nvPicPr>
        <p:blipFill>
          <a:blip r:embed="rId4" cstate="print"/>
          <a:stretch>
            <a:fillRect/>
          </a:stretch>
        </p:blipFill>
        <p:spPr>
          <a:xfrm>
            <a:off x="3639788" y="4508500"/>
            <a:ext cx="2143823" cy="2187575"/>
          </a:xfrm>
          <a:prstGeom prst="ellipse">
            <a:avLst/>
          </a:prstGeom>
          <a:extLst/>
        </p:spPr>
      </p:pic>
      <p:pic>
        <p:nvPicPr>
          <p:cNvPr id="12303" name="Picture 15"/>
          <p:cNvPicPr>
            <a:picLocks noChangeAspect="1" noChangeArrowheads="1"/>
          </p:cNvPicPr>
          <p:nvPr/>
        </p:nvPicPr>
        <p:blipFill>
          <a:blip r:embed="rId4" cstate="print"/>
          <a:stretch>
            <a:fillRect/>
          </a:stretch>
        </p:blipFill>
        <p:spPr bwMode="auto">
          <a:xfrm>
            <a:off x="3497262" y="0"/>
            <a:ext cx="2333625" cy="2381250"/>
          </a:xfrm>
          <a:prstGeom prst="ellipse">
            <a:avLst/>
          </a:prstGeom>
          <a:noFill/>
          <a:ln>
            <a:noFill/>
          </a:ln>
          <a:extLst/>
        </p:spPr>
      </p:pic>
      <p:pic>
        <p:nvPicPr>
          <p:cNvPr id="12304" name="Picture 16"/>
          <p:cNvPicPr>
            <a:picLocks noChangeAspect="1" noChangeArrowheads="1"/>
          </p:cNvPicPr>
          <p:nvPr/>
        </p:nvPicPr>
        <p:blipFill>
          <a:blip r:embed="rId4" cstate="print"/>
          <a:stretch>
            <a:fillRect/>
          </a:stretch>
        </p:blipFill>
        <p:spPr bwMode="auto">
          <a:xfrm>
            <a:off x="1120775" y="4292600"/>
            <a:ext cx="2333625" cy="2381250"/>
          </a:xfrm>
          <a:prstGeom prst="ellipse">
            <a:avLst/>
          </a:prstGeom>
          <a:noFill/>
          <a:ln>
            <a:noFill/>
          </a:ln>
          <a:extLst/>
        </p:spPr>
      </p:pic>
      <p:pic>
        <p:nvPicPr>
          <p:cNvPr id="12305" name="Picture 17"/>
          <p:cNvPicPr>
            <a:picLocks noChangeAspect="1" noChangeArrowheads="1"/>
          </p:cNvPicPr>
          <p:nvPr/>
        </p:nvPicPr>
        <p:blipFill>
          <a:blip r:embed="rId4" cstate="print"/>
          <a:stretch>
            <a:fillRect/>
          </a:stretch>
        </p:blipFill>
        <p:spPr bwMode="auto">
          <a:xfrm>
            <a:off x="5871813" y="4437063"/>
            <a:ext cx="2143823" cy="2187575"/>
          </a:xfrm>
          <a:prstGeom prst="ellipse">
            <a:avLst/>
          </a:prstGeom>
          <a:noFill/>
          <a:ln>
            <a:noFill/>
          </a:ln>
          <a:extLst/>
        </p:spPr>
      </p:pic>
      <p:pic>
        <p:nvPicPr>
          <p:cNvPr id="12306" name="Picture 18"/>
          <p:cNvPicPr>
            <a:picLocks noChangeAspect="1" noChangeArrowheads="1"/>
          </p:cNvPicPr>
          <p:nvPr/>
        </p:nvPicPr>
        <p:blipFill>
          <a:blip r:embed="rId4" cstate="print"/>
          <a:stretch>
            <a:fillRect/>
          </a:stretch>
        </p:blipFill>
        <p:spPr bwMode="auto">
          <a:xfrm>
            <a:off x="5800360" y="2276475"/>
            <a:ext cx="2142268" cy="2185988"/>
          </a:xfrm>
          <a:prstGeom prst="ellipse">
            <a:avLst/>
          </a:prstGeom>
          <a:noFill/>
          <a:ln>
            <a:noFill/>
          </a:ln>
          <a:extLst/>
        </p:spPr>
      </p:pic>
      <p:pic>
        <p:nvPicPr>
          <p:cNvPr id="12307" name="Picture 19"/>
          <p:cNvPicPr>
            <a:picLocks noChangeAspect="1" noChangeArrowheads="1"/>
          </p:cNvPicPr>
          <p:nvPr/>
        </p:nvPicPr>
        <p:blipFill>
          <a:blip r:embed="rId4" cstate="print"/>
          <a:stretch>
            <a:fillRect/>
          </a:stretch>
        </p:blipFill>
        <p:spPr bwMode="auto">
          <a:xfrm>
            <a:off x="5800725" y="0"/>
            <a:ext cx="2333625" cy="2381250"/>
          </a:xfrm>
          <a:prstGeom prst="ellipse">
            <a:avLst/>
          </a:prstGeom>
          <a:noFill/>
          <a:ln>
            <a:noFill/>
          </a:ln>
          <a:extLst/>
        </p:spPr>
      </p:pic>
      <p:pic>
        <p:nvPicPr>
          <p:cNvPr id="14" name="Picture 20"/>
          <p:cNvPicPr>
            <a:picLocks noChangeAspect="1" noChangeArrowheads="1"/>
          </p:cNvPicPr>
          <p:nvPr/>
        </p:nvPicPr>
        <p:blipFill>
          <a:blip r:embed="rId4" cstate="print"/>
          <a:stretch>
            <a:fillRect/>
          </a:stretch>
        </p:blipFill>
        <p:spPr bwMode="auto">
          <a:xfrm>
            <a:off x="1274796" y="-32010"/>
            <a:ext cx="6719283" cy="6856412"/>
          </a:xfrm>
          <a:prstGeom prst="ellipse">
            <a:avLst/>
          </a:prstGeom>
          <a:noFill/>
          <a:ln>
            <a:noFill/>
          </a:ln>
          <a:extLst/>
        </p:spPr>
      </p:pic>
    </p:spTree>
  </p:cSld>
  <p:clrMapOvr>
    <a:masterClrMapping/>
  </p:clrMapOvr>
  <p:transition>
    <p:wipe dir="r"/>
    <p:sndAc>
      <p:stSnd>
        <p:snd r:embed="rId3" name="Who+Wants+To+Be+A+Millionaire+Mix+Intro.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after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wipe(down)">
                                      <p:cBhvr>
                                        <p:cTn id="7" dur="580">
                                          <p:stCondLst>
                                            <p:cond delay="0"/>
                                          </p:stCondLst>
                                        </p:cTn>
                                        <p:tgtEl>
                                          <p:spTgt spid="12292"/>
                                        </p:tgtEl>
                                      </p:cBhvr>
                                    </p:animEffect>
                                    <p:anim calcmode="lin" valueType="num">
                                      <p:cBhvr>
                                        <p:cTn id="8" dur="1822" tmFilter="0,0; 0.14,0.36; 0.43,0.73; 0.71,0.91; 1.0,1.0">
                                          <p:stCondLst>
                                            <p:cond delay="0"/>
                                          </p:stCondLst>
                                        </p:cTn>
                                        <p:tgtEl>
                                          <p:spTgt spid="1229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29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29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29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29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292"/>
                                        </p:tgtEl>
                                      </p:cBhvr>
                                      <p:to x="100000" y="60000"/>
                                    </p:animScale>
                                    <p:animScale>
                                      <p:cBhvr>
                                        <p:cTn id="14" dur="166" decel="50000">
                                          <p:stCondLst>
                                            <p:cond delay="676"/>
                                          </p:stCondLst>
                                        </p:cTn>
                                        <p:tgtEl>
                                          <p:spTgt spid="12292"/>
                                        </p:tgtEl>
                                      </p:cBhvr>
                                      <p:to x="100000" y="100000"/>
                                    </p:animScale>
                                    <p:animScale>
                                      <p:cBhvr>
                                        <p:cTn id="15" dur="26">
                                          <p:stCondLst>
                                            <p:cond delay="1312"/>
                                          </p:stCondLst>
                                        </p:cTn>
                                        <p:tgtEl>
                                          <p:spTgt spid="12292"/>
                                        </p:tgtEl>
                                      </p:cBhvr>
                                      <p:to x="100000" y="80000"/>
                                    </p:animScale>
                                    <p:animScale>
                                      <p:cBhvr>
                                        <p:cTn id="16" dur="166" decel="50000">
                                          <p:stCondLst>
                                            <p:cond delay="1338"/>
                                          </p:stCondLst>
                                        </p:cTn>
                                        <p:tgtEl>
                                          <p:spTgt spid="12292"/>
                                        </p:tgtEl>
                                      </p:cBhvr>
                                      <p:to x="100000" y="100000"/>
                                    </p:animScale>
                                    <p:animScale>
                                      <p:cBhvr>
                                        <p:cTn id="17" dur="26">
                                          <p:stCondLst>
                                            <p:cond delay="1642"/>
                                          </p:stCondLst>
                                        </p:cTn>
                                        <p:tgtEl>
                                          <p:spTgt spid="12292"/>
                                        </p:tgtEl>
                                      </p:cBhvr>
                                      <p:to x="100000" y="90000"/>
                                    </p:animScale>
                                    <p:animScale>
                                      <p:cBhvr>
                                        <p:cTn id="18" dur="166" decel="50000">
                                          <p:stCondLst>
                                            <p:cond delay="1668"/>
                                          </p:stCondLst>
                                        </p:cTn>
                                        <p:tgtEl>
                                          <p:spTgt spid="12292"/>
                                        </p:tgtEl>
                                      </p:cBhvr>
                                      <p:to x="100000" y="100000"/>
                                    </p:animScale>
                                    <p:animScale>
                                      <p:cBhvr>
                                        <p:cTn id="19" dur="26">
                                          <p:stCondLst>
                                            <p:cond delay="1808"/>
                                          </p:stCondLst>
                                        </p:cTn>
                                        <p:tgtEl>
                                          <p:spTgt spid="12292"/>
                                        </p:tgtEl>
                                      </p:cBhvr>
                                      <p:to x="100000" y="95000"/>
                                    </p:animScale>
                                    <p:animScale>
                                      <p:cBhvr>
                                        <p:cTn id="20" dur="166" decel="50000">
                                          <p:stCondLst>
                                            <p:cond delay="1834"/>
                                          </p:stCondLst>
                                        </p:cTn>
                                        <p:tgtEl>
                                          <p:spTgt spid="12292"/>
                                        </p:tgtEl>
                                      </p:cBhvr>
                                      <p:to x="100000" y="100000"/>
                                    </p:animScale>
                                  </p:childTnLst>
                                </p:cTn>
                              </p:par>
                            </p:childTnLst>
                          </p:cTn>
                        </p:par>
                        <p:par>
                          <p:cTn id="21" fill="hold" nodeType="afterGroup">
                            <p:stCondLst>
                              <p:cond delay="2000"/>
                            </p:stCondLst>
                            <p:childTnLst>
                              <p:par>
                                <p:cTn id="22" presetID="20" presetClass="entr" presetSubtype="0" fill="hold" nodeType="afterEffect">
                                  <p:stCondLst>
                                    <p:cond delay="0"/>
                                  </p:stCondLst>
                                  <p:childTnLst>
                                    <p:set>
                                      <p:cBhvr>
                                        <p:cTn id="23" dur="1" fill="hold">
                                          <p:stCondLst>
                                            <p:cond delay="0"/>
                                          </p:stCondLst>
                                        </p:cTn>
                                        <p:tgtEl>
                                          <p:spTgt spid="12307"/>
                                        </p:tgtEl>
                                        <p:attrNameLst>
                                          <p:attrName>style.visibility</p:attrName>
                                        </p:attrNameLst>
                                      </p:cBhvr>
                                      <p:to>
                                        <p:strVal val="visible"/>
                                      </p:to>
                                    </p:set>
                                    <p:animEffect transition="in" filter="wedge">
                                      <p:cBhvr>
                                        <p:cTn id="24" dur="2000"/>
                                        <p:tgtEl>
                                          <p:spTgt spid="12307"/>
                                        </p:tgtEl>
                                      </p:cBhvr>
                                    </p:animEffect>
                                  </p:childTnLst>
                                </p:cTn>
                              </p:par>
                            </p:childTnLst>
                          </p:cTn>
                        </p:par>
                        <p:par>
                          <p:cTn id="25" fill="hold" nodeType="afterGroup">
                            <p:stCondLst>
                              <p:cond delay="4000"/>
                            </p:stCondLst>
                            <p:childTnLst>
                              <p:par>
                                <p:cTn id="26" presetID="23" presetClass="entr" presetSubtype="16" fill="hold" nodeType="afterEffect">
                                  <p:stCondLst>
                                    <p:cond delay="0"/>
                                  </p:stCondLst>
                                  <p:childTnLst>
                                    <p:set>
                                      <p:cBhvr>
                                        <p:cTn id="27" dur="1" fill="hold">
                                          <p:stCondLst>
                                            <p:cond delay="0"/>
                                          </p:stCondLst>
                                        </p:cTn>
                                        <p:tgtEl>
                                          <p:spTgt spid="12303"/>
                                        </p:tgtEl>
                                        <p:attrNameLst>
                                          <p:attrName>style.visibility</p:attrName>
                                        </p:attrNameLst>
                                      </p:cBhvr>
                                      <p:to>
                                        <p:strVal val="visible"/>
                                      </p:to>
                                    </p:set>
                                    <p:anim calcmode="lin" valueType="num">
                                      <p:cBhvr>
                                        <p:cTn id="28" dur="500" fill="hold"/>
                                        <p:tgtEl>
                                          <p:spTgt spid="12303"/>
                                        </p:tgtEl>
                                        <p:attrNameLst>
                                          <p:attrName>ppt_w</p:attrName>
                                        </p:attrNameLst>
                                      </p:cBhvr>
                                      <p:tavLst>
                                        <p:tav tm="0">
                                          <p:val>
                                            <p:fltVal val="0"/>
                                          </p:val>
                                        </p:tav>
                                        <p:tav tm="100000">
                                          <p:val>
                                            <p:strVal val="#ppt_w"/>
                                          </p:val>
                                        </p:tav>
                                      </p:tavLst>
                                    </p:anim>
                                    <p:anim calcmode="lin" valueType="num">
                                      <p:cBhvr>
                                        <p:cTn id="29" dur="500" fill="hold"/>
                                        <p:tgtEl>
                                          <p:spTgt spid="12303"/>
                                        </p:tgtEl>
                                        <p:attrNameLst>
                                          <p:attrName>ppt_h</p:attrName>
                                        </p:attrNameLst>
                                      </p:cBhvr>
                                      <p:tavLst>
                                        <p:tav tm="0">
                                          <p:val>
                                            <p:fltVal val="0"/>
                                          </p:val>
                                        </p:tav>
                                        <p:tav tm="100000">
                                          <p:val>
                                            <p:strVal val="#ppt_h"/>
                                          </p:val>
                                        </p:tav>
                                      </p:tavLst>
                                    </p:anim>
                                  </p:childTnLst>
                                </p:cTn>
                              </p:par>
                            </p:childTnLst>
                          </p:cTn>
                        </p:par>
                        <p:par>
                          <p:cTn id="30" fill="hold" nodeType="afterGroup">
                            <p:stCondLst>
                              <p:cond delay="4500"/>
                            </p:stCondLst>
                            <p:childTnLst>
                              <p:par>
                                <p:cTn id="31" presetID="21" presetClass="entr" presetSubtype="4" fill="hold" nodeType="afterEffect">
                                  <p:stCondLst>
                                    <p:cond delay="0"/>
                                  </p:stCondLst>
                                  <p:childTnLst>
                                    <p:set>
                                      <p:cBhvr>
                                        <p:cTn id="32" dur="1" fill="hold">
                                          <p:stCondLst>
                                            <p:cond delay="0"/>
                                          </p:stCondLst>
                                        </p:cTn>
                                        <p:tgtEl>
                                          <p:spTgt spid="12297"/>
                                        </p:tgtEl>
                                        <p:attrNameLst>
                                          <p:attrName>style.visibility</p:attrName>
                                        </p:attrNameLst>
                                      </p:cBhvr>
                                      <p:to>
                                        <p:strVal val="visible"/>
                                      </p:to>
                                    </p:set>
                                    <p:animEffect transition="in" filter="wheel(4)">
                                      <p:cBhvr>
                                        <p:cTn id="33" dur="2000"/>
                                        <p:tgtEl>
                                          <p:spTgt spid="12297"/>
                                        </p:tgtEl>
                                      </p:cBhvr>
                                    </p:animEffect>
                                  </p:childTnLst>
                                </p:cTn>
                              </p:par>
                            </p:childTnLst>
                          </p:cTn>
                        </p:par>
                        <p:par>
                          <p:cTn id="34" fill="hold" nodeType="afterGroup">
                            <p:stCondLst>
                              <p:cond delay="6500"/>
                            </p:stCondLst>
                            <p:childTnLst>
                              <p:par>
                                <p:cTn id="35" presetID="53" presetClass="entr" presetSubtype="0" fill="hold" nodeType="afterEffect">
                                  <p:stCondLst>
                                    <p:cond delay="0"/>
                                  </p:stCondLst>
                                  <p:childTnLst>
                                    <p:set>
                                      <p:cBhvr>
                                        <p:cTn id="36" dur="1" fill="hold">
                                          <p:stCondLst>
                                            <p:cond delay="0"/>
                                          </p:stCondLst>
                                        </p:cTn>
                                        <p:tgtEl>
                                          <p:spTgt spid="12294"/>
                                        </p:tgtEl>
                                        <p:attrNameLst>
                                          <p:attrName>style.visibility</p:attrName>
                                        </p:attrNameLst>
                                      </p:cBhvr>
                                      <p:to>
                                        <p:strVal val="visible"/>
                                      </p:to>
                                    </p:set>
                                    <p:anim calcmode="lin" valueType="num">
                                      <p:cBhvr>
                                        <p:cTn id="37" dur="500" fill="hold"/>
                                        <p:tgtEl>
                                          <p:spTgt spid="12294"/>
                                        </p:tgtEl>
                                        <p:attrNameLst>
                                          <p:attrName>ppt_w</p:attrName>
                                        </p:attrNameLst>
                                      </p:cBhvr>
                                      <p:tavLst>
                                        <p:tav tm="0">
                                          <p:val>
                                            <p:fltVal val="0"/>
                                          </p:val>
                                        </p:tav>
                                        <p:tav tm="100000">
                                          <p:val>
                                            <p:strVal val="#ppt_w"/>
                                          </p:val>
                                        </p:tav>
                                      </p:tavLst>
                                    </p:anim>
                                    <p:anim calcmode="lin" valueType="num">
                                      <p:cBhvr>
                                        <p:cTn id="38" dur="500" fill="hold"/>
                                        <p:tgtEl>
                                          <p:spTgt spid="12294"/>
                                        </p:tgtEl>
                                        <p:attrNameLst>
                                          <p:attrName>ppt_h</p:attrName>
                                        </p:attrNameLst>
                                      </p:cBhvr>
                                      <p:tavLst>
                                        <p:tav tm="0">
                                          <p:val>
                                            <p:fltVal val="0"/>
                                          </p:val>
                                        </p:tav>
                                        <p:tav tm="100000">
                                          <p:val>
                                            <p:strVal val="#ppt_h"/>
                                          </p:val>
                                        </p:tav>
                                      </p:tavLst>
                                    </p:anim>
                                    <p:animEffect transition="in" filter="fade">
                                      <p:cBhvr>
                                        <p:cTn id="39" dur="500"/>
                                        <p:tgtEl>
                                          <p:spTgt spid="12294"/>
                                        </p:tgtEl>
                                      </p:cBhvr>
                                    </p:animEffect>
                                  </p:childTnLst>
                                </p:cTn>
                              </p:par>
                            </p:childTnLst>
                          </p:cTn>
                        </p:par>
                        <p:par>
                          <p:cTn id="40" fill="hold" nodeType="afterGroup">
                            <p:stCondLst>
                              <p:cond delay="7000"/>
                            </p:stCondLst>
                            <p:childTnLst>
                              <p:par>
                                <p:cTn id="41" presetID="48" presetClass="entr" presetSubtype="0" accel="50000" fill="hold" nodeType="afterEffect">
                                  <p:stCondLst>
                                    <p:cond delay="0"/>
                                  </p:stCondLst>
                                  <p:childTnLst>
                                    <p:set>
                                      <p:cBhvr>
                                        <p:cTn id="42" dur="1" fill="hold">
                                          <p:stCondLst>
                                            <p:cond delay="0"/>
                                          </p:stCondLst>
                                        </p:cTn>
                                        <p:tgtEl>
                                          <p:spTgt spid="12306"/>
                                        </p:tgtEl>
                                        <p:attrNameLst>
                                          <p:attrName>style.visibility</p:attrName>
                                        </p:attrNameLst>
                                      </p:cBhvr>
                                      <p:to>
                                        <p:strVal val="visible"/>
                                      </p:to>
                                    </p:set>
                                    <p:anim calcmode="lin" valueType="num">
                                      <p:cBhvr>
                                        <p:cTn id="43" dur="1000" fill="hold"/>
                                        <p:tgtEl>
                                          <p:spTgt spid="1230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4" dur="1000" fill="hold"/>
                                        <p:tgtEl>
                                          <p:spTgt spid="12306"/>
                                        </p:tgtEl>
                                        <p:attrNameLst>
                                          <p:attrName>ppt_x</p:attrName>
                                        </p:attrNameLst>
                                      </p:cBhvr>
                                      <p:tavLst>
                                        <p:tav tm="0">
                                          <p:val>
                                            <p:fltVal val="-1"/>
                                          </p:val>
                                        </p:tav>
                                        <p:tav tm="50000">
                                          <p:val>
                                            <p:fltVal val="0.95"/>
                                          </p:val>
                                        </p:tav>
                                        <p:tav tm="100000">
                                          <p:val>
                                            <p:strVal val="#ppt_x"/>
                                          </p:val>
                                        </p:tav>
                                      </p:tavLst>
                                    </p:anim>
                                    <p:anim calcmode="lin" valueType="num">
                                      <p:cBhvr>
                                        <p:cTn id="45" dur="1000" fill="hold"/>
                                        <p:tgtEl>
                                          <p:spTgt spid="12306"/>
                                        </p:tgtEl>
                                        <p:attrNameLst>
                                          <p:attrName>ppt_y</p:attrName>
                                        </p:attrNameLst>
                                      </p:cBhvr>
                                      <p:tavLst>
                                        <p:tav tm="0">
                                          <p:val>
                                            <p:strVal val="#ppt_y"/>
                                          </p:val>
                                        </p:tav>
                                        <p:tav tm="100000">
                                          <p:val>
                                            <p:strVal val="#ppt_y"/>
                                          </p:val>
                                        </p:tav>
                                      </p:tavLst>
                                    </p:anim>
                                    <p:animEffect transition="in" filter="fade">
                                      <p:cBhvr>
                                        <p:cTn id="46" dur="1000"/>
                                        <p:tgtEl>
                                          <p:spTgt spid="12306"/>
                                        </p:tgtEl>
                                      </p:cBhvr>
                                    </p:animEffect>
                                  </p:childTnLst>
                                </p:cTn>
                              </p:par>
                            </p:childTnLst>
                          </p:cTn>
                        </p:par>
                        <p:par>
                          <p:cTn id="47" fill="hold" nodeType="afterGroup">
                            <p:stCondLst>
                              <p:cond delay="8000"/>
                            </p:stCondLst>
                            <p:childTnLst>
                              <p:par>
                                <p:cTn id="48" presetID="25" presetClass="entr" presetSubtype="0" fill="hold" nodeType="afterEffect">
                                  <p:stCondLst>
                                    <p:cond delay="0"/>
                                  </p:stCondLst>
                                  <p:childTnLst>
                                    <p:set>
                                      <p:cBhvr>
                                        <p:cTn id="49" dur="1" fill="hold">
                                          <p:stCondLst>
                                            <p:cond delay="0"/>
                                          </p:stCondLst>
                                        </p:cTn>
                                        <p:tgtEl>
                                          <p:spTgt spid="12304"/>
                                        </p:tgtEl>
                                        <p:attrNameLst>
                                          <p:attrName>style.visibility</p:attrName>
                                        </p:attrNameLst>
                                      </p:cBhvr>
                                      <p:to>
                                        <p:strVal val="visible"/>
                                      </p:to>
                                    </p:set>
                                    <p:anim calcmode="lin" valueType="num">
                                      <p:cBhvr>
                                        <p:cTn id="50" dur="500" decel="50000" fill="hold">
                                          <p:stCondLst>
                                            <p:cond delay="0"/>
                                          </p:stCondLst>
                                        </p:cTn>
                                        <p:tgtEl>
                                          <p:spTgt spid="12304"/>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12304"/>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12304"/>
                                        </p:tgtEl>
                                        <p:attrNameLst>
                                          <p:attrName>ppt_w</p:attrName>
                                        </p:attrNameLst>
                                      </p:cBhvr>
                                      <p:tavLst>
                                        <p:tav tm="0">
                                          <p:val>
                                            <p:strVal val="#ppt_w*.05"/>
                                          </p:val>
                                        </p:tav>
                                        <p:tav tm="100000">
                                          <p:val>
                                            <p:strVal val="#ppt_w"/>
                                          </p:val>
                                        </p:tav>
                                      </p:tavLst>
                                    </p:anim>
                                    <p:anim calcmode="lin" valueType="num">
                                      <p:cBhvr>
                                        <p:cTn id="53" dur="1000" fill="hold"/>
                                        <p:tgtEl>
                                          <p:spTgt spid="12304"/>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12304"/>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12304"/>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12304"/>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12304"/>
                                        </p:tgtEl>
                                      </p:cBhvr>
                                    </p:animEffect>
                                  </p:childTnLst>
                                </p:cTn>
                              </p:par>
                            </p:childTnLst>
                          </p:cTn>
                        </p:par>
                        <p:par>
                          <p:cTn id="58" fill="hold" nodeType="afterGroup">
                            <p:stCondLst>
                              <p:cond delay="9000"/>
                            </p:stCondLst>
                            <p:childTnLst>
                              <p:par>
                                <p:cTn id="59" presetID="52" presetClass="entr" presetSubtype="0" fill="hold" nodeType="afterEffect">
                                  <p:stCondLst>
                                    <p:cond delay="0"/>
                                  </p:stCondLst>
                                  <p:childTnLst>
                                    <p:set>
                                      <p:cBhvr>
                                        <p:cTn id="60" dur="1" fill="hold">
                                          <p:stCondLst>
                                            <p:cond delay="0"/>
                                          </p:stCondLst>
                                        </p:cTn>
                                        <p:tgtEl>
                                          <p:spTgt spid="12300"/>
                                        </p:tgtEl>
                                        <p:attrNameLst>
                                          <p:attrName>style.visibility</p:attrName>
                                        </p:attrNameLst>
                                      </p:cBhvr>
                                      <p:to>
                                        <p:strVal val="visible"/>
                                      </p:to>
                                    </p:set>
                                    <p:animScale>
                                      <p:cBhvr>
                                        <p:cTn id="61" dur="1000" decel="50000" fill="hold">
                                          <p:stCondLst>
                                            <p:cond delay="0"/>
                                          </p:stCondLst>
                                        </p:cTn>
                                        <p:tgtEl>
                                          <p:spTgt spid="1230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2" dur="1000" decel="50000" fill="hold">
                                          <p:stCondLst>
                                            <p:cond delay="0"/>
                                          </p:stCondLst>
                                        </p:cTn>
                                        <p:tgtEl>
                                          <p:spTgt spid="12300"/>
                                        </p:tgtEl>
                                        <p:attrNameLst>
                                          <p:attrName>ppt_x</p:attrName>
                                          <p:attrName>ppt_y</p:attrName>
                                        </p:attrNameLst>
                                      </p:cBhvr>
                                    </p:animMotion>
                                    <p:animEffect transition="in" filter="fade">
                                      <p:cBhvr>
                                        <p:cTn id="63" dur="1000"/>
                                        <p:tgtEl>
                                          <p:spTgt spid="12300"/>
                                        </p:tgtEl>
                                      </p:cBhvr>
                                    </p:animEffect>
                                  </p:childTnLst>
                                </p:cTn>
                              </p:par>
                            </p:childTnLst>
                          </p:cTn>
                        </p:par>
                        <p:par>
                          <p:cTn id="64" fill="hold" nodeType="afterGroup">
                            <p:stCondLst>
                              <p:cond delay="10000"/>
                            </p:stCondLst>
                            <p:childTnLst>
                              <p:par>
                                <p:cTn id="65" presetID="30" presetClass="entr" presetSubtype="0" fill="hold" nodeType="afterEffect">
                                  <p:stCondLst>
                                    <p:cond delay="0"/>
                                  </p:stCondLst>
                                  <p:childTnLst>
                                    <p:set>
                                      <p:cBhvr>
                                        <p:cTn id="66" dur="1" fill="hold">
                                          <p:stCondLst>
                                            <p:cond delay="0"/>
                                          </p:stCondLst>
                                        </p:cTn>
                                        <p:tgtEl>
                                          <p:spTgt spid="12305"/>
                                        </p:tgtEl>
                                        <p:attrNameLst>
                                          <p:attrName>style.visibility</p:attrName>
                                        </p:attrNameLst>
                                      </p:cBhvr>
                                      <p:to>
                                        <p:strVal val="visible"/>
                                      </p:to>
                                    </p:set>
                                    <p:animEffect transition="in" filter="fade">
                                      <p:cBhvr>
                                        <p:cTn id="67" dur="800" decel="100000"/>
                                        <p:tgtEl>
                                          <p:spTgt spid="12305"/>
                                        </p:tgtEl>
                                      </p:cBhvr>
                                    </p:animEffect>
                                    <p:anim calcmode="lin" valueType="num">
                                      <p:cBhvr>
                                        <p:cTn id="68" dur="800" decel="100000" fill="hold"/>
                                        <p:tgtEl>
                                          <p:spTgt spid="12305"/>
                                        </p:tgtEl>
                                        <p:attrNameLst>
                                          <p:attrName>style.rotation</p:attrName>
                                        </p:attrNameLst>
                                      </p:cBhvr>
                                      <p:tavLst>
                                        <p:tav tm="0">
                                          <p:val>
                                            <p:fltVal val="-90"/>
                                          </p:val>
                                        </p:tav>
                                        <p:tav tm="100000">
                                          <p:val>
                                            <p:fltVal val="0"/>
                                          </p:val>
                                        </p:tav>
                                      </p:tavLst>
                                    </p:anim>
                                    <p:anim calcmode="lin" valueType="num">
                                      <p:cBhvr>
                                        <p:cTn id="69" dur="800" decel="100000" fill="hold"/>
                                        <p:tgtEl>
                                          <p:spTgt spid="12305"/>
                                        </p:tgtEl>
                                        <p:attrNameLst>
                                          <p:attrName>ppt_x</p:attrName>
                                        </p:attrNameLst>
                                      </p:cBhvr>
                                      <p:tavLst>
                                        <p:tav tm="0">
                                          <p:val>
                                            <p:strVal val="#ppt_x+0.4"/>
                                          </p:val>
                                        </p:tav>
                                        <p:tav tm="100000">
                                          <p:val>
                                            <p:strVal val="#ppt_x-0.05"/>
                                          </p:val>
                                        </p:tav>
                                      </p:tavLst>
                                    </p:anim>
                                    <p:anim calcmode="lin" valueType="num">
                                      <p:cBhvr>
                                        <p:cTn id="70" dur="800" decel="100000" fill="hold"/>
                                        <p:tgtEl>
                                          <p:spTgt spid="12305"/>
                                        </p:tgtEl>
                                        <p:attrNameLst>
                                          <p:attrName>ppt_y</p:attrName>
                                        </p:attrNameLst>
                                      </p:cBhvr>
                                      <p:tavLst>
                                        <p:tav tm="0">
                                          <p:val>
                                            <p:strVal val="#ppt_y-0.4"/>
                                          </p:val>
                                        </p:tav>
                                        <p:tav tm="100000">
                                          <p:val>
                                            <p:strVal val="#ppt_y+0.1"/>
                                          </p:val>
                                        </p:tav>
                                      </p:tavLst>
                                    </p:anim>
                                    <p:anim calcmode="lin" valueType="num">
                                      <p:cBhvr>
                                        <p:cTn id="71" dur="200" accel="100000" fill="hold">
                                          <p:stCondLst>
                                            <p:cond delay="800"/>
                                          </p:stCondLst>
                                        </p:cTn>
                                        <p:tgtEl>
                                          <p:spTgt spid="12305"/>
                                        </p:tgtEl>
                                        <p:attrNameLst>
                                          <p:attrName>ppt_x</p:attrName>
                                        </p:attrNameLst>
                                      </p:cBhvr>
                                      <p:tavLst>
                                        <p:tav tm="0">
                                          <p:val>
                                            <p:strVal val="#ppt_x-0.05"/>
                                          </p:val>
                                        </p:tav>
                                        <p:tav tm="100000">
                                          <p:val>
                                            <p:strVal val="#ppt_x"/>
                                          </p:val>
                                        </p:tav>
                                      </p:tavLst>
                                    </p:anim>
                                    <p:anim calcmode="lin" valueType="num">
                                      <p:cBhvr>
                                        <p:cTn id="72" dur="200" accel="100000" fill="hold">
                                          <p:stCondLst>
                                            <p:cond delay="800"/>
                                          </p:stCondLst>
                                        </p:cTn>
                                        <p:tgtEl>
                                          <p:spTgt spid="12305"/>
                                        </p:tgtEl>
                                        <p:attrNameLst>
                                          <p:attrName>ppt_y</p:attrName>
                                        </p:attrNameLst>
                                      </p:cBhvr>
                                      <p:tavLst>
                                        <p:tav tm="0">
                                          <p:val>
                                            <p:strVal val="#ppt_y+0.1"/>
                                          </p:val>
                                        </p:tav>
                                        <p:tav tm="100000">
                                          <p:val>
                                            <p:strVal val="#ppt_y"/>
                                          </p:val>
                                        </p:tav>
                                      </p:tavLst>
                                    </p:anim>
                                  </p:childTnLst>
                                </p:cTn>
                              </p:par>
                            </p:childTnLst>
                          </p:cTn>
                        </p:par>
                        <p:par>
                          <p:cTn id="73" fill="hold" nodeType="afterGroup">
                            <p:stCondLst>
                              <p:cond delay="11000"/>
                            </p:stCondLst>
                            <p:childTnLst>
                              <p:par>
                                <p:cTn id="74" presetID="0" presetClass="path" presetSubtype="0" accel="50000" decel="50000" fill="hold" nodeType="afterEffect">
                                  <p:stCondLst>
                                    <p:cond delay="0"/>
                                  </p:stCondLst>
                                  <p:childTnLst>
                                    <p:animMotion origin="layout" path="M 0.00035 -0.00047 C -0.01979 0.00023 -0.03993 -0.00024 -0.06006 0.00161 C -0.09809 0.00508 -0.05329 0.00508 -0.0743 0.00786 C -0.07951 0.00855 -0.08489 0.00924 -0.0901 0.00994 C -0.09809 0.01364 -0.1059 0.01757 -0.11406 0.02057 C -0.12378 0.02404 -0.13489 0.02474 -0.14253 0.03329 C -0.14704 0.03838 -0.15052 0.04508 -0.1552 0.05017 C -0.15781 0.05294 -0.16059 0.05595 -0.16319 0.05872 C -0.16996 0.07653 -0.17673 0.08531 -0.18541 0.10104 C -0.19062 0.12184 -0.20017 0.14589 -0.2092 0.16439 C -0.21006 0.16624 -0.21006 0.16878 -0.21076 0.17063 C -0.21163 0.17294 -0.21302 0.17502 -0.21406 0.1771 C -0.21701 0.18913 -0.22256 0.19884 -0.22517 0.21086 C -0.22725 0.22057 -0.22725 0.22497 -0.22829 0.2363 C -0.22725 0.26543 -0.22899 0.28046 -0.22031 0.30381 C -0.21875 0.31815 -0.21875 0.33387 -0.21232 0.34612 C -0.21128 0.35028 -0.21024 0.35468 -0.2092 0.35884 C -0.20868 0.36092 -0.20763 0.36508 -0.20763 0.36508 C -0.2059 0.37872 -0.20486 0.37872 -0.19965 0.38843 C -0.19791 0.39167 -0.19704 0.39606 -0.19496 0.39907 C -0.19149 0.40462 -0.18524 0.40832 -0.18072 0.41179 C -0.17743 0.41433 -0.1743 0.41734 -0.17118 0.42011 C -0.16892 0.42219 -0.16579 0.4215 -0.16319 0.42219 C -0.14496 0.42751 -0.13993 0.4289 -0.11875 0.43075 C -0.07743 0.43005 -0.03611 0.4319 0.00504 0.42867 C 0.01684 0.42774 0.02049 0.41179 0.03039 0.40739 C 0.0415 0.38682 0.05261 0.36647 0.06372 0.34612 C 0.06615 0.34173 0.06945 0.33803 0.07171 0.33341 C 0.07379 0.32878 0.07448 0.32323 0.07657 0.31861 C 0.0915 0.28554 0.08612 0.29988 0.09879 0.27861 C 0.10209 0.27306 0.10521 0.26728 0.10816 0.2615 C 0.10955 0.25895 0.11007 0.25572 0.11146 0.25317 C 0.1257 0.2289 0.14098 0.20485 0.15591 0.18127 C 0.15903 0.17618 0.16511 0.17526 0.16858 0.17063 C 0.17813 0.15791 0.16841 0.16924 0.18768 0.15583 C 0.2 0.14728 0.20469 0.14127 0.21771 0.13479 C 0.22587 0.12439 0.21546 0.13641 0.23525 0.12416 C 0.23768 0.12277 0.23924 0.11953 0.2415 0.11791 C 0.26181 0.10358 0.28369 0.09202 0.3066 0.08832 C 0.32969 0.07838 0.35469 0.08531 0.37813 0.08624 C 0.38837 0.08763 0.39653 0.0904 0.4066 0.09248 C 0.40973 0.09526 0.41268 0.09895 0.41615 0.10104 C 0.42066 0.10381 0.42605 0.10404 0.43039 0.10728 C 0.44115 0.11491 0.45122 0.13017 0.46216 0.13895 C 0.46667 0.14705 0.47223 0.15398 0.47657 0.16231 C 0.47744 0.16416 0.47709 0.1667 0.47813 0.16855 C 0.48299 0.17734 0.49393 0.19398 0.49393 0.19398 C 0.50018 0.21479 0.50191 0.22682 0.51146 0.24231 C 0.5158 0.26034 0.51737 0.26728 0.52414 0.28277 C 0.52987 0.30959 0.5408 0.33364 0.5448 0.36092 C 0.54375 0.38289 0.54323 0.40485 0.5415 0.42658 C 0.54028 0.44115 0.53403 0.45526 0.53039 0.46867 C 0.52553 0.48647 0.52153 0.50497 0.51459 0.52161 C 0.50695 0.53965 0.49358 0.55052 0.48125 0.56161 C 0.4757 0.56693 0.46945 0.57757 0.46372 0.5808 C 0.46129 0.58219 0.45851 0.58196 0.45591 0.58289 C 0.45417 0.58335 0.45261 0.58404 0.45105 0.58474 C 0.44254 0.58982 0.43473 0.59468 0.4257 0.59745 C 0.41077 0.5956 0.39619 0.59213 0.38125 0.58936 C 0.37171 0.58474 0.3625 0.58335 0.35261 0.5808 C 0.35053 0.57942 0.34862 0.5778 0.34636 0.57664 C 0.34428 0.57549 0.34202 0.57549 0.33994 0.57433 C 0.33282 0.57017 0.32691 0.56508 0.31928 0.56161 C 0.31459 0.55537 0.30834 0.54982 0.30191 0.54705 C 0.29896 0.5408 0.29549 0.53618 0.29237 0.53017 C 0.28941 0.51768 0.28212 0.50797 0.27813 0.49618 C 0.27362 0.483 0.27032 0.46913 0.26546 0.45618 C 0.26459 0.44994 0.26233 0.43468 0.26216 0.42867 C 0.26059 0.38751 0.27431 0.35884 0.24948 0.3482 C 0.2441 0.34358 0.24619 0.34589 0.24323 0.34196 L 0.2448 0.323 " pathEditMode="relative" ptsTypes="fffffffffffffffffffffffffffffffffffffffffffffffffffffffffffffffffffffAA">
                                      <p:cBhvr>
                                        <p:cTn id="75" dur="2000" fill="hold"/>
                                        <p:tgtEl>
                                          <p:spTgt spid="12292"/>
                                        </p:tgtEl>
                                        <p:attrNameLst>
                                          <p:attrName>ppt_x</p:attrName>
                                          <p:attrName>ppt_y</p:attrName>
                                        </p:attrNameLst>
                                      </p:cBhvr>
                                    </p:animMotion>
                                  </p:childTnLst>
                                  <p:subTnLst>
                                    <p:set>
                                      <p:cBhvr override="childStyle">
                                        <p:cTn dur="1" fill="hold" display="0" masterRel="sameClick" afterEffect="1">
                                          <p:stCondLst>
                                            <p:cond evt="end" delay="0">
                                              <p:tn val="74"/>
                                            </p:cond>
                                          </p:stCondLst>
                                        </p:cTn>
                                        <p:tgtEl>
                                          <p:spTgt spid="12292"/>
                                        </p:tgtEl>
                                        <p:attrNameLst>
                                          <p:attrName>style.visibility</p:attrName>
                                        </p:attrNameLst>
                                      </p:cBhvr>
                                      <p:to>
                                        <p:strVal val="hidden"/>
                                      </p:to>
                                    </p:set>
                                  </p:subTnLst>
                                </p:cTn>
                              </p:par>
                            </p:childTnLst>
                          </p:cTn>
                        </p:par>
                        <p:par>
                          <p:cTn id="76" fill="hold" nodeType="afterGroup">
                            <p:stCondLst>
                              <p:cond delay="13000"/>
                            </p:stCondLst>
                            <p:childTnLst>
                              <p:par>
                                <p:cTn id="77" presetID="0" presetClass="path" presetSubtype="0" accel="50000" decel="50000" fill="hold" nodeType="afterEffect">
                                  <p:stCondLst>
                                    <p:cond delay="0"/>
                                  </p:stCondLst>
                                  <p:childTnLst>
                                    <p:animMotion origin="layout" path="M -5.55556E-7 4.91329E-6 C -0.01476 -0.00209 -0.02951 -0.00972 -0.04427 -0.01064 C -0.06597 -0.01203 -0.08767 -0.01203 -0.10937 -0.01272 C -0.14549 -0.02243 -0.10625 -0.01249 -0.20156 -0.01688 C -0.21615 -0.01758 -0.23125 -0.02659 -0.24583 -0.0296 C -0.2684 -0.03422 -0.29184 -0.03908 -0.31406 -0.04648 C -0.34201 -0.04602 -0.39514 -0.05573 -0.4316 -0.04024 C -0.43472 -0.03607 -0.43976 -0.0333 -0.44115 -0.02752 C -0.44618 -0.00671 -0.44792 0.01456 -0.45052 0.03606 C -0.45 0.04369 -0.44965 0.07098 -0.44583 0.08046 C -0.44201 0.09017 -0.43351 0.09896 -0.4283 0.10774 C -0.42344 0.11606 -0.41979 0.12578 -0.41406 0.13317 C -0.4033 0.14728 -0.38733 0.16046 -0.37448 0.17132 C -0.3684 0.17641 -0.3592 0.17734 -0.35226 0.17965 C -0.32656 0.19953 -0.33194 0.18982 -0.28715 0.18612 C -0.26979 0.17965 -0.2526 0.17572 -0.23472 0.17341 C -0.21684 0.16739 -0.20399 0.16462 -0.18559 0.16277 C -0.1717 0.15676 -0.15799 0.15907 -0.14427 0.15005 C -0.13281 0.14242 -0.12101 0.1378 -0.10937 0.13109 C -0.1 0.12554 -0.09271 0.11768 -0.08229 0.11422 C -0.0592 0.10635 -0.03437 0.1045 -0.01111 0.09942 C 0.01146 0.09456 0.03316 0.08624 0.05556 0.08254 C 0.07951 0.0726 0.08125 0.07422 0.09844 0.06127 C 0.1059 0.05572 0.11285 0.04578 0.12066 0.04231 C 0.1342 0.02913 0.14115 0.01479 0.15104 -0.00209 C 0.16823 -0.03191 0.14722 0.00901 0.16198 -0.01896 C 0.16563 -0.02567 0.16771 -0.03399 0.1717 -0.04024 C 0.17639 -0.04763 0.20521 -0.05411 0.21128 -0.05503 C 0.21128 -0.05503 0.3224 -0.0518 0.33507 -0.05064 C 0.35851 -0.04856 0.3816 -0.03885 0.40503 -0.03584 C 0.42708 -0.02752 0.43958 -0.01526 0.45573 0.00647 C 0.45816 0.00971 0.46146 0.01156 0.46372 0.01479 C 0.46806 0.02127 0.47066 0.02913 0.47483 0.03606 C 0.47778 0.04809 0.48385 0.05711 0.48594 0.06982 C 0.4901 0.09502 0.4934 0.11653 0.49531 0.14173 C 0.49444 0.16855 0.49444 0.19537 0.49219 0.22196 C 0.49132 0.23283 0.48594 0.25364 0.48594 0.25364 C 0.48403 0.28185 0.47934 0.30843 0.46997 0.3341 C 0.46424 0.34936 0.45503 0.36046 0.44774 0.3741 C 0.43698 0.39445 0.42552 0.40739 0.40799 0.41641 C 0.40174 0.41572 0.39531 0.41595 0.38906 0.41433 C 0.38281 0.41271 0.37934 0.40346 0.37483 0.39745 C 0.36128 0.37942 0.36701 0.3882 0.35729 0.37202 C 0.3526 0.35329 0.36094 0.3845 0.34948 0.35514 C 0.34566 0.34566 0.34358 0.33502 0.33993 0.32554 C 0.33733 0.31861 0.33177 0.3045 0.33177 0.3045 C 0.32986 0.28485 0.32865 0.27121 0.31597 0.26011 C 0.30885 0.24601 0.29531 0.2326 0.28281 0.22843 C 0.26389 0.21549 0.24601 0.22404 0.22396 0.22612 C 0.20486 0.23283 0.18611 0.24208 0.16823 0.25364 C 0.16163 0.26312 0.16944 0.25271 0.15712 0.26427 C 0.14965 0.27144 0.14253 0.28023 0.13507 0.28763 C 0.13038 0.29202 0.1283 0.29965 0.12396 0.3045 C 0.11667 0.31237 0.10955 0.32092 0.10174 0.32763 C 0.09913 0.32971 0.09635 0.33179 0.09392 0.3341 C 0.08472 0.34265 0.07743 0.35468 0.06667 0.3593 C 0.05313 0.37341 0.04392 0.38797 0.03333 0.40601 C 0.02309 0.42404 0.01163 0.44023 0.00174 0.45872 C -0.00156 0.4726 -0.00885 0.47838 -0.01406 0.4904 C -0.0191 0.5015 -0.02153 0.51352 -0.02674 0.52439 C -0.04236 0.5556 -0.06094 0.58289 -0.0776 0.61317 C -0.08403 0.62497 -0.08906 0.63861 -0.0967 0.64901 C -0.09948 0.65248 -0.10226 0.65572 -0.10451 0.65965 C -0.11753 0.68369 -0.10208 0.66265 -0.11406 0.68069 C -0.12135 0.69156 -0.12031 0.68693 -0.12674 0.69965 C -0.13073 0.70751 -0.13299 0.71745 -0.13941 0.723 C -0.14132 0.72462 -0.15139 0.72716 -0.15226 0.72716 C -0.1691 0.72924 -0.18611 0.72994 -0.20295 0.73156 C -0.21997 0.73526 -0.23316 0.74358 -0.24913 0.7526 C -0.25833 0.75791 -0.27153 0.76254 -0.28073 0.76739 C -0.2849 0.76948 -0.28889 0.77271 -0.2934 0.77364 C -0.30139 0.77502 -0.31719 0.77803 -0.31719 0.77803 C -0.33576 0.77734 -0.35451 0.7778 -0.37274 0.77595 C -0.38108 0.77502 -0.39288 0.75976 -0.3967 0.7526 C -0.40469 0.73734 -0.41753 0.71861 -0.42361 0.70196 C -0.4316 0.68023 -0.43524 0.65711 -0.44427 0.6363 C -0.44965 0.60739 -0.4526 0.57711 -0.45538 0.54751 C -0.45486 0.52994 -0.45573 0.51213 -0.45382 0.49479 C -0.45347 0.49179 -0.45 0.49109 -0.44896 0.48832 C -0.44479 0.47699 -0.45052 0.47884 -0.44427 0.46936 C -0.43854 0.4608 -0.4316 0.45711 -0.42361 0.45456 C -0.41458 0.45595 -0.40556 0.45595 -0.3967 0.45872 C -0.39375 0.45965 -0.39149 0.46335 -0.38872 0.4652 C -0.3724 0.47606 -0.35417 0.48161 -0.33785 0.49248 C -0.33021 0.49757 -0.32378 0.50566 -0.31562 0.50959 C -0.30295 0.52647 -0.29167 0.53942 -0.27604 0.54959 C -0.26875 0.56369 -0.27708 0.55005 -0.25851 0.56647 C -0.2566 0.56809 -0.25556 0.57109 -0.25382 0.57294 C -0.24878 0.57849 -0.24271 0.58196 -0.23785 0.58774 C -0.22726 0.60023 -0.21927 0.60971 -0.20608 0.61734 C -0.18455 0.64601 -0.15868 0.66242 -0.1316 0.68069 C -0.12847 0.68277 -0.12656 0.68716 -0.12361 0.68924 C -0.10799 0.70011 -0.08906 0.71005 -0.07274 0.71884 C -0.06788 0.72138 -0.05608 0.72763 -0.04913 0.72924 C -0.03524 0.73225 -0.00799 0.7378 -0.00799 0.7378 C 0.17448 0.73549 0.22674 0.75005 0.34948 0.72716 C 0.36215 0.72161 0.37587 0.71722 0.38906 0.71445 C 0.40347 0.7052 0.41632 0.69179 0.42396 0.67237 C 0.4276 0.66289 0.43351 0.64277 0.43351 0.64277 C 0.43681 0.61132 0.43264 0.59884 0.42396 0.57294 C 0.41701 0.5526 0.42517 0.56763 0.41615 0.54959 C 0.41476 0.54659 0.41285 0.54404 0.41128 0.54127 C 0.41024 0.53965 0.40903 0.53849 0.40799 0.53687 C 0.39931 0.51976 0.39271 0.50543 0.38281 0.4904 C 0.37726 0.48208 0.37986 0.47953 0.36997 0.47144 C 0.36319 0.46612 0.35556 0.45919 0.34948 0.45248 C 0.33368 0.43537 0.35017 0.4467 0.33038 0.4356 C 0.32396 0.42659 0.31406 0.42127 0.30486 0.41849 C 0.2974 0.41341 0.28924 0.41156 0.28108 0.40809 C 0.26736 0.41179 0.25434 0.4178 0.24149 0.42497 C 0.23264 0.42982 0.22726 0.43676 0.21615 0.43768 C 0.20816 0.43838 0.20017 0.43907 0.19219 0.43976 C 0.17569 0.43861 0.1559 0.44023 0.13993 0.43121 C 0.12743 0.42427 0.12465 0.41156 0.11128 0.40809 C 0.10642 0.40138 0.10191 0.39884 0.09549 0.39537 C 0.08906 0.38728 0.08333 0.38011 0.07483 0.37641 C 0.06944 0.36878 0.06285 0.36416 0.05729 0.35722 C 0.0401 0.33641 0.05556 0.35167 0.03819 0.33618 C 0.03559 0.33387 0.03455 0.32948 0.03194 0.32763 C 0.01962 0.31953 0.01094 0.32138 -0.00312 0.32138 " pathEditMode="relative" ptsTypes="fffffffffffffffffffffffffffffffffffffffffffffffffffffffffffffffffffffffffffffffffffffffffffffffffffffffffffffffffffffffA">
                                      <p:cBhvr>
                                        <p:cTn id="78" dur="2000" fill="hold"/>
                                        <p:tgtEl>
                                          <p:spTgt spid="12303"/>
                                        </p:tgtEl>
                                        <p:attrNameLst>
                                          <p:attrName>ppt_x</p:attrName>
                                          <p:attrName>ppt_y</p:attrName>
                                        </p:attrNameLst>
                                      </p:cBhvr>
                                    </p:animMotion>
                                  </p:childTnLst>
                                </p:cTn>
                              </p:par>
                            </p:childTnLst>
                          </p:cTn>
                        </p:par>
                        <p:par>
                          <p:cTn id="79" fill="hold" nodeType="afterGroup">
                            <p:stCondLst>
                              <p:cond delay="15000"/>
                            </p:stCondLst>
                            <p:childTnLst>
                              <p:par>
                                <p:cTn id="80" presetID="0" presetClass="path" presetSubtype="0" accel="50000" decel="50000" fill="hold" nodeType="afterEffect">
                                  <p:stCondLst>
                                    <p:cond delay="0"/>
                                  </p:stCondLst>
                                  <p:childTnLst>
                                    <p:animMotion origin="layout" path="M 2.5E-6 3.98844E-6 C -0.01025 0.00161 -0.01893 0.00531 -0.02865 0.00855 C -0.08334 0.00531 -0.13264 0.00161 -0.18733 3.98844E-6 C -0.19948 -0.00417 -0.19879 -0.00463 -0.20973 -0.01896 C -0.21823 -0.03029 -0.23039 -0.03839 -0.23976 -0.04856 C -0.24636 -0.05549 -0.25157 -0.05919 -0.25868 -0.06544 C -0.26146 -0.06798 -0.26823 -0.0696 -0.26823 -0.0696 C -0.30417 -0.06891 -0.34028 -0.06914 -0.37622 -0.06752 C -0.4066 -0.06613 -0.43525 -0.05503 -0.46511 -0.05064 C -0.51077 -0.03076 -0.55104 0.00508 -0.58733 0.04647 C -0.59688 0.05734 -0.60226 0.0719 -0.60973 0.08462 C -0.61164 0.08786 -0.61407 0.08994 -0.6158 0.09318 C -0.61927 0.09919 -0.62223 0.10589 -0.62535 0.11214 C -0.62778 0.11699 -0.63039 0.1304 -0.63177 0.13526 C -0.63594 0.1482 -0.64132 0.16069 -0.64601 0.17341 C -0.65226 0.19029 -0.65122 0.20693 -0.65556 0.22404 C -0.65782 0.25664 -0.66389 0.28901 -0.66823 0.32138 C -0.66667 0.35861 -0.66736 0.39514 -0.66025 0.43121 C -0.65903 0.45156 -0.65834 0.45919 -0.65087 0.4756 C -0.64844 0.48878 -0.6441 0.49503 -0.63802 0.5052 C -0.63611 0.50844 -0.63542 0.51283 -0.63334 0.51583 C -0.63108 0.5193 -0.62761 0.52092 -0.62535 0.52439 C -0.61129 0.54543 -0.62743 0.52948 -0.61111 0.54751 C -0.60764 0.55144 -0.6033 0.55398 -0.6 0.55815 C -0.5974 0.56115 -0.59618 0.56555 -0.59358 0.56878 C -0.57952 0.58751 -0.58924 0.57156 -0.57309 0.58774 C -0.56007 0.60092 -0.56858 0.60231 -0.54914 0.61526 C -0.54601 0.61734 -0.54254 0.61872 -0.53976 0.6215 C -0.53664 0.62451 -0.53473 0.62913 -0.53177 0.63214 C -0.52223 0.64161 -0.4967 0.65133 -0.4842 0.65549 C -0.47587 0.66266 -0.4665 0.66081 -0.45712 0.66381 C -0.44028 0.66242 -0.42344 0.66219 -0.40643 0.65965 C -0.40486 0.65942 -0.40452 0.65641 -0.40313 0.65549 C -0.39532 0.65017 -0.39167 0.64948 -0.3842 0.64693 C -0.36302 0.6252 -0.34584 0.62057 -0.32223 0.6067 C -0.31945 0.60508 -0.31702 0.60231 -0.31424 0.60046 C -0.30851 0.59676 -0.30278 0.59283 -0.29688 0.58982 C -0.29063 0.58659 -0.28386 0.58543 -0.27778 0.5815 C -0.26545 0.57318 -0.25295 0.56393 -0.23976 0.55815 C -0.22952 0.54451 -0.21858 0.53641 -0.20643 0.52647 C -0.2 0.52115 -0.19393 0.51468 -0.18733 0.50959 C -0.18212 0.50566 -0.17639 0.50312 -0.17136 0.49896 C -0.16858 0.49664 -0.1665 0.49271 -0.16354 0.4904 C -0.15799 0.48624 -0.15174 0.48393 -0.14618 0.48 C -0.13177 0.46982 -0.11875 0.44578 -0.10469 0.43977 C -0.07726 0.41225 -0.05087 0.38312 -0.02379 0.35514 C -0.01198 0.34289 0.00503 0.33202 0.01423 0.31514 C 0.02968 0.28693 0.0309 0.28277 0.04132 0.25803 C 0.04184 0.25526 0.04218 0.25225 0.04288 0.24948 C 0.04427 0.24439 0.04652 0.23977 0.04757 0.23468 C 0.05017 0.2215 0.04982 0.20693 0.05399 0.19445 C 0.06336 0.16647 0.07083 0.14127 0.0809 0.11422 C 0.08698 0.09757 0.09896 0.07583 0.11267 0.06982 C 0.11927 0.06335 0.12396 0.05433 0.13159 0.05086 C 0.1401 0.04231 0.14965 0.04208 0.15868 0.03398 C 0.16458 0.03468 0.17048 0.03398 0.17621 0.03607 C 0.18246 0.03838 0.18507 0.04855 0.18732 0.05503 C 0.19271 0.07005 0.19705 0.08531 0.2 0.1015 C 0.2033 0.1489 0.20052 0.13156 0.20451 0.15445 C 0.20364 0.23838 0.2033 0.32208 0.20156 0.40601 C 0.20139 0.41318 0.19861 0.41988 0.19843 0.42705 C 0.19705 0.49341 0.19826 0.55953 0.19687 0.62589 C 0.19635 0.65086 0.18819 0.7126 0.17465 0.73156 C 0.17187 0.74266 0.17396 0.73595 0.16666 0.75052 C 0.15781 0.76809 0.14757 0.79214 0.13159 0.79907 C 0.09982 0.82774 0.15225 0.77942 0.12378 0.80971 C 0.11771 0.81618 0.10694 0.81341 0.09982 0.81826 C 0.06996 0.83884 0.0243 0.82589 -0.00313 0.82659 C -0.01684 0.83237 -0.03177 0.83329 -0.04601 0.83514 C -0.07969 0.83491 -0.33073 0.85271 -0.45087 0.82659 C -0.46841 0.81872 -0.48837 0.81572 -0.50643 0.81179 C -0.52101 0.80855 -0.53473 0.803 -0.54914 0.79907 C -0.55903 0.79052 -0.54861 0.79861 -0.56025 0.79283 C -0.56615 0.78982 -0.57032 0.78474 -0.57622 0.78219 C -0.58212 0.77433 -0.58768 0.77364 -0.59532 0.76948 C -0.60799 0.7526 -0.62639 0.75052 -0.64132 0.7378 C -0.65087 0.71861 -0.63785 0.74219 -0.64931 0.72948 C -0.65122 0.72716 -0.65226 0.72346 -0.654 0.72092 C -0.65747 0.7163 -0.66146 0.71237 -0.66511 0.7082 C -0.6849 0.68555 -0.65434 0.72231 -0.68091 0.69549 C -0.70243 0.67375 -0.68091 0.68901 -0.69688 0.67861 C -0.70104 0.67329 -0.70591 0.66936 -0.70955 0.66381 C -0.71111 0.6615 -0.71146 0.65803 -0.71268 0.65549 C -0.72292 0.63375 -0.729 0.61156 -0.73646 0.58774 C -0.73941 0.57826 -0.74289 0.57341 -0.74445 0.56439 C -0.74757 0.54543 -0.74914 0.52647 -0.75243 0.50751 C -0.75191 0.44346 -0.75191 0.37919 -0.75087 0.31514 C -0.7507 0.30659 -0.75348 0.21479 -0.74445 0.17757 C -0.73854 0.12231 -0.74566 0.06543 -0.73021 0.01271 C -0.7283 -0.00532 -0.72865 -0.02775 -0.72066 -0.04232 C -0.71789 -0.06035 -0.70695 -0.0696 -0.7 -0.0844 C -0.64341 -0.20694 -0.48386 -0.157 -0.40799 -0.15839 C -0.38403 -0.16971 -0.35695 -0.17642 -0.33177 -0.17966 C -0.30712 -0.18821 -0.28212 -0.19006 -0.25729 -0.19654 C -0.23334 -0.20255 -0.21216 -0.20833 -0.18733 -0.21133 C -0.1066 -0.21018 -0.02778 -0.20671 0.05243 -0.20278 C 0.09305 -0.19746 0.13385 -0.19654 0.17465 -0.19422 C 0.18211 -0.18775 0.19114 -0.18359 0.2 -0.18174 C 0.20364 -0.16717 0.20069 -0.17203 0.20642 -0.16486 C 0.20573 -0.15145 0.21111 -0.12393 0.19843 -0.11839 C 0.19149 -0.10867 0.19583 -0.11284 0.1776 -0.11191 C 0.15347 -0.11076 0.12899 -0.11076 0.10468 -0.10983 C 0.04392 -0.10775 -0.01702 -0.10567 -0.07778 -0.10151 C -0.0842 -0.10012 -0.09063 -0.09966 -0.09688 -0.09711 C -0.09983 -0.09596 -0.10174 -0.09203 -0.10469 -0.09087 C -0.10903 -0.08925 -0.1132 -0.08948 -0.11754 -0.08879 C -0.15521 -0.07168 -0.19167 -0.05758 -0.22066 -0.01896 C -0.23386 0.01688 -0.25729 0.04462 -0.26997 0.08046 C -0.27743 0.10173 -0.2757 0.11653 -0.28733 0.13526 C -0.29341 0.15745 -0.3 0.17988 -0.30799 0.20092 C -0.31372 0.24046 -0.31563 0.25664 -0.31111 0.30659 C -0.31059 0.31167 -0.30469 0.3193 -0.30469 0.3193 C -0.30157 0.31861 -0.29827 0.31884 -0.29532 0.31722 C -0.29393 0.31653 -0.29323 0.31398 -0.29202 0.31283 C -0.2849 0.30543 -0.27709 0.29896 -0.26997 0.29179 C -0.26563 0.28786 -0.26111 0.28555 -0.25729 0.28115 C -0.25209 0.27537 -0.24931 0.27167 -0.24306 0.26844 C -0.22917 0.27052 -0.22518 0.26936 -0.2158 0.28115 C -0.21528 0.28323 -0.21424 0.28531 -0.21424 0.28763 C -0.21424 0.29595 -0.21302 0.3052 -0.2158 0.31283 C -0.21736 0.31676 -0.22223 0.31722 -0.22552 0.31722 C -0.23386 0.31722 -0.24236 0.31722 -0.25087 0.31722 L -0.26216 0.31283 " pathEditMode="relative" ptsTypes="fffffffffffffffffffffffffffffffffffffffffffffffffffffffffffffffffffffffffffffffffffffffffffffffffffffffffffffffffffffffffAA">
                                      <p:cBhvr>
                                        <p:cTn id="81" dur="2000" fill="hold"/>
                                        <p:tgtEl>
                                          <p:spTgt spid="12307"/>
                                        </p:tgtEl>
                                        <p:attrNameLst>
                                          <p:attrName>ppt_x</p:attrName>
                                          <p:attrName>ppt_y</p:attrName>
                                        </p:attrNameLst>
                                      </p:cBhvr>
                                    </p:animMotion>
                                  </p:childTnLst>
                                  <p:subTnLst>
                                    <p:set>
                                      <p:cBhvr override="childStyle">
                                        <p:cTn dur="1" fill="hold" display="0" masterRel="sameClick" afterEffect="1">
                                          <p:stCondLst>
                                            <p:cond evt="end" delay="0">
                                              <p:tn val="80"/>
                                            </p:cond>
                                          </p:stCondLst>
                                        </p:cTn>
                                        <p:tgtEl>
                                          <p:spTgt spid="12307"/>
                                        </p:tgtEl>
                                        <p:attrNameLst>
                                          <p:attrName>style.visibility</p:attrName>
                                        </p:attrNameLst>
                                      </p:cBhvr>
                                      <p:to>
                                        <p:strVal val="hidden"/>
                                      </p:to>
                                    </p:set>
                                  </p:subTnLst>
                                </p:cTn>
                              </p:par>
                            </p:childTnLst>
                          </p:cTn>
                        </p:par>
                        <p:par>
                          <p:cTn id="82" fill="hold" nodeType="afterGroup">
                            <p:stCondLst>
                              <p:cond delay="17000"/>
                            </p:stCondLst>
                            <p:childTnLst>
                              <p:par>
                                <p:cTn id="83" presetID="0" presetClass="path" presetSubtype="0" accel="50000" decel="50000" fill="hold" nodeType="afterEffect">
                                  <p:stCondLst>
                                    <p:cond delay="0"/>
                                  </p:stCondLst>
                                  <p:childTnLst>
                                    <p:animMotion origin="layout" path="M 1.38889E-6 3.64162E-6 L -0.23177 -0.41434 L 0.70156 -0.43538 L 0.71736 0.40162 L -0.12066 0.43329 L -0.13663 0.07191 L 0.26337 0.01711 " pathEditMode="relative" ptsTypes="AAAAAAA">
                                      <p:cBhvr>
                                        <p:cTn id="84" dur="2000" fill="hold"/>
                                        <p:tgtEl>
                                          <p:spTgt spid="12297"/>
                                        </p:tgtEl>
                                        <p:attrNameLst>
                                          <p:attrName>ppt_x</p:attrName>
                                          <p:attrName>ppt_y</p:attrName>
                                        </p:attrNameLst>
                                      </p:cBhvr>
                                    </p:animMotion>
                                  </p:childTnLst>
                                  <p:subTnLst>
                                    <p:set>
                                      <p:cBhvr override="childStyle">
                                        <p:cTn dur="1" fill="hold" display="0" masterRel="sameClick" afterEffect="1">
                                          <p:stCondLst>
                                            <p:cond evt="end" delay="0">
                                              <p:tn val="83"/>
                                            </p:cond>
                                          </p:stCondLst>
                                        </p:cTn>
                                        <p:tgtEl>
                                          <p:spTgt spid="12297"/>
                                        </p:tgtEl>
                                        <p:attrNameLst>
                                          <p:attrName>style.visibility</p:attrName>
                                        </p:attrNameLst>
                                      </p:cBhvr>
                                      <p:to>
                                        <p:strVal val="hidden"/>
                                      </p:to>
                                    </p:set>
                                  </p:subTnLst>
                                </p:cTn>
                              </p:par>
                            </p:childTnLst>
                          </p:cTn>
                        </p:par>
                        <p:par>
                          <p:cTn id="85" fill="hold" nodeType="afterGroup">
                            <p:stCondLst>
                              <p:cond delay="19000"/>
                            </p:stCondLst>
                            <p:childTnLst>
                              <p:par>
                                <p:cTn id="86" presetID="0" presetClass="path" presetSubtype="0" accel="50000" decel="50000" fill="hold" nodeType="afterEffect">
                                  <p:stCondLst>
                                    <p:cond delay="0"/>
                                  </p:stCondLst>
                                  <p:childTnLst>
                                    <p:animMotion origin="layout" path="M 0.00573 -0.02384 L -0.11181 -0.32615 L -0.2974 -0.42569 L -0.43403 -0.45717 L -0.59271 -0.4912 L -0.73559 -0.48889 L -0.71337 -0.00509 L -0.60382 -0.10231 L -0.62136 0.14098 L -0.7007 0.17894 L -0.63247 0.34167 L -0.45625 0.28889 L -0.31181 0.13681 L -0.3658 0.07338 L -0.20695 0.13681 L -0.24514 -0.12569 L -0.14184 -0.25439 L 0.09462 -0.26481 L 0.24861 -0.05555 L 0.22639 0.29537 L 0.21198 0.44769 L -0.01024 0.46667 L 0.13108 0.2044 L 0.19618 0.02037 L 0.13906 -0.12338 L 0.03906 0.21297 L -0.1625 -0.2375 L -0.57205 -0.39375 L -0.65938 -0.04305 L -0.45469 -0.07037 L -0.41962 0.28889 L -0.27517 0.43079 L -0.24028 0.00371 " pathEditMode="relative" rAng="0" ptsTypes="AAAAAAAAAAAAAAAAAAAAAAAAAAAAAAAAA">
                                      <p:cBhvr>
                                        <p:cTn id="87" dur="2000" fill="hold"/>
                                        <p:tgtEl>
                                          <p:spTgt spid="12306"/>
                                        </p:tgtEl>
                                        <p:attrNameLst>
                                          <p:attrName>ppt_x</p:attrName>
                                          <p:attrName>ppt_y</p:attrName>
                                        </p:attrNameLst>
                                      </p:cBhvr>
                                      <p:rCtr x="-24931" y="1157"/>
                                    </p:animMotion>
                                  </p:childTnLst>
                                  <p:subTnLst>
                                    <p:set>
                                      <p:cBhvr override="childStyle">
                                        <p:cTn dur="1" fill="hold" display="0" masterRel="sameClick" afterEffect="1">
                                          <p:stCondLst>
                                            <p:cond evt="end" delay="0">
                                              <p:tn val="86"/>
                                            </p:cond>
                                          </p:stCondLst>
                                        </p:cTn>
                                        <p:tgtEl>
                                          <p:spTgt spid="12306"/>
                                        </p:tgtEl>
                                        <p:attrNameLst>
                                          <p:attrName>style.visibility</p:attrName>
                                        </p:attrNameLst>
                                      </p:cBhvr>
                                      <p:to>
                                        <p:strVal val="hidden"/>
                                      </p:to>
                                    </p:set>
                                  </p:subTnLst>
                                </p:cTn>
                              </p:par>
                            </p:childTnLst>
                          </p:cTn>
                        </p:par>
                        <p:par>
                          <p:cTn id="88" fill="hold" nodeType="afterGroup">
                            <p:stCondLst>
                              <p:cond delay="21000"/>
                            </p:stCondLst>
                            <p:childTnLst>
                              <p:par>
                                <p:cTn id="89" presetID="0" presetClass="path" presetSubtype="0" accel="50000" decel="50000" fill="hold" nodeType="afterEffect">
                                  <p:stCondLst>
                                    <p:cond delay="0"/>
                                  </p:stCondLst>
                                  <p:childTnLst>
                                    <p:animMotion origin="layout" path="M -0.00677 -0.0051 L -0.01961 -0.38125 L 0.10434 -0.45324 L 0.24723 -0.43195 L 0.29462 -0.16574 L 0.61702 -0.06227 L 0.7566 -0.29676 L 0.7073 -0.64954 L 0.62639 -0.67084 L 0.53594 -0.68565 L 0.45486 -0.74051 L 0.24861 -0.74051 L 0.16927 -0.64954 L 0.04705 -0.72338 L -0.021 -0.67917 L -0.15746 -0.66875 L -0.21475 -0.48496 L -0.18767 -0.19329 L -0.18923 0.01643 L -0.08611 0.13009 L 0.06459 0.09652 L 0.24254 0.17916 L 0.40105 0.09652 L 0.47257 0.00972 L 0.41077 -0.23334 L 0.49011 -0.33241 C 0.4948 -0.32732 0.82309 -0.1294 0.75174 0.04143 L 0.66632 0.17916 L 0.58698 -0.0051 L 0.49323 -0.13611 L 0.31233 -0.18866 L 0.25504 -0.30486 " pathEditMode="relative" rAng="0" ptsTypes="AAAAAAAAAAAAAAAAAAAAAAAAAfAAAAAA">
                                      <p:cBhvr>
                                        <p:cTn id="90" dur="2000" fill="hold"/>
                                        <p:tgtEl>
                                          <p:spTgt spid="12304"/>
                                        </p:tgtEl>
                                        <p:attrNameLst>
                                          <p:attrName>ppt_x</p:attrName>
                                          <p:attrName>ppt_y</p:attrName>
                                        </p:attrNameLst>
                                      </p:cBhvr>
                                      <p:rCtr x="31094" y="-27569"/>
                                    </p:animMotion>
                                  </p:childTnLst>
                                  <p:subTnLst>
                                    <p:set>
                                      <p:cBhvr override="childStyle">
                                        <p:cTn dur="1" fill="hold" display="0" masterRel="sameClick" afterEffect="1">
                                          <p:stCondLst>
                                            <p:cond evt="end" delay="0">
                                              <p:tn val="89"/>
                                            </p:cond>
                                          </p:stCondLst>
                                        </p:cTn>
                                        <p:tgtEl>
                                          <p:spTgt spid="12304"/>
                                        </p:tgtEl>
                                        <p:attrNameLst>
                                          <p:attrName>style.visibility</p:attrName>
                                        </p:attrNameLst>
                                      </p:cBhvr>
                                      <p:to>
                                        <p:strVal val="hidden"/>
                                      </p:to>
                                    </p:set>
                                  </p:subTnLst>
                                </p:cTn>
                              </p:par>
                            </p:childTnLst>
                          </p:cTn>
                        </p:par>
                        <p:par>
                          <p:cTn id="91" fill="hold" nodeType="afterGroup">
                            <p:stCondLst>
                              <p:cond delay="23000"/>
                            </p:stCondLst>
                            <p:childTnLst>
                              <p:par>
                                <p:cTn id="92" presetID="0" presetClass="path" presetSubtype="0" accel="50000" decel="50000" fill="hold" nodeType="afterEffect">
                                  <p:stCondLst>
                                    <p:cond delay="0"/>
                                  </p:stCondLst>
                                  <p:childTnLst>
                                    <p:animMotion origin="layout" path="M 1.66667E-6 -8.67362E-19 L -0.01129 -0.10301 L -0.079 -0.24514 L -0.21129 -0.45787 L -0.28386 -0.44074 L -0.33212 -0.35046 L -0.34514 -0.19121 L -0.41129 -0.24931 L -0.40955 -0.53334 L -0.19671 -0.61273 L 0.05972 -0.61921 L 0.23715 -0.61505 L 0.41614 -0.5375 L 0.41458 -0.4 L 0.39531 -0.09236 L 0.40486 0.10324 L 0.24357 -0.06667 L 0.19687 -0.34838 C 0.00208 -0.71667 0.09305 -0.76759 -0.08386 -0.76759 L -0.21927 -0.69236 L -0.15469 -0.42778 L -0.01129 -0.36551 L -0.00157 -0.30949 " pathEditMode="relative" ptsTypes="AAAAAAAAAAAAAAAAAfAAAAA">
                                      <p:cBhvr>
                                        <p:cTn id="93" dur="2000" fill="hold"/>
                                        <p:tgtEl>
                                          <p:spTgt spid="12300"/>
                                        </p:tgtEl>
                                        <p:attrNameLst>
                                          <p:attrName>ppt_x</p:attrName>
                                          <p:attrName>ppt_y</p:attrName>
                                        </p:attrNameLst>
                                      </p:cBhvr>
                                    </p:animMotion>
                                  </p:childTnLst>
                                  <p:subTnLst>
                                    <p:set>
                                      <p:cBhvr override="childStyle">
                                        <p:cTn dur="1" fill="hold" display="0" masterRel="sameClick" afterEffect="1">
                                          <p:stCondLst>
                                            <p:cond evt="end" delay="0">
                                              <p:tn val="92"/>
                                            </p:cond>
                                          </p:stCondLst>
                                        </p:cTn>
                                        <p:tgtEl>
                                          <p:spTgt spid="12300"/>
                                        </p:tgtEl>
                                        <p:attrNameLst>
                                          <p:attrName>style.visibility</p:attrName>
                                        </p:attrNameLst>
                                      </p:cBhvr>
                                      <p:to>
                                        <p:strVal val="hidden"/>
                                      </p:to>
                                    </p:set>
                                  </p:subTnLst>
                                </p:cTn>
                              </p:par>
                            </p:childTnLst>
                          </p:cTn>
                        </p:par>
                        <p:par>
                          <p:cTn id="94" fill="hold" nodeType="afterGroup">
                            <p:stCondLst>
                              <p:cond delay="25000"/>
                            </p:stCondLst>
                            <p:childTnLst>
                              <p:par>
                                <p:cTn id="95" presetID="0" presetClass="path" presetSubtype="0" accel="50000" decel="50000" fill="hold" nodeType="afterEffect">
                                  <p:stCondLst>
                                    <p:cond delay="0"/>
                                  </p:stCondLst>
                                  <p:childTnLst>
                                    <p:animMotion origin="layout" path="M -0.00121 0.0044 L 0.12778 -0.22986 L 0.13907 -0.32245 L -0.07065 -0.58264 L -0.2625 -0.71597 L -0.43994 -0.6493 L -0.68021 -0.6794 L -0.70764 -0.32893 L -0.71094 -0.17407 L -0.73195 0.05833 L -0.58021 0.08403 L -0.45608 -0.46227 L -0.28837 -0.05579 L -0.1658 0.12708 L -0.01893 -0.35023 L -0.17223 -0.69653 L -0.2448 -0.31157 " pathEditMode="relative" rAng="0" ptsTypes="AAAAAAAAAAAAAAAAA">
                                      <p:cBhvr>
                                        <p:cTn id="96" dur="2000" fill="hold"/>
                                        <p:tgtEl>
                                          <p:spTgt spid="12305"/>
                                        </p:tgtEl>
                                        <p:attrNameLst>
                                          <p:attrName>ppt_x</p:attrName>
                                          <p:attrName>ppt_y</p:attrName>
                                        </p:attrNameLst>
                                      </p:cBhvr>
                                      <p:rCtr x="-29531" y="-29884"/>
                                    </p:animMotion>
                                  </p:childTnLst>
                                  <p:subTnLst>
                                    <p:set>
                                      <p:cBhvr override="childStyle">
                                        <p:cTn dur="1" fill="hold" display="0" masterRel="sameClick" afterEffect="1">
                                          <p:stCondLst>
                                            <p:cond evt="end" delay="0">
                                              <p:tn val="95"/>
                                            </p:cond>
                                          </p:stCondLst>
                                        </p:cTn>
                                        <p:tgtEl>
                                          <p:spTgt spid="12305"/>
                                        </p:tgtEl>
                                        <p:attrNameLst>
                                          <p:attrName>style.visibility</p:attrName>
                                        </p:attrNameLst>
                                      </p:cBhvr>
                                      <p:to>
                                        <p:strVal val="hidden"/>
                                      </p:to>
                                    </p:set>
                                  </p:subTnLst>
                                </p:cTn>
                              </p:par>
                            </p:childTnLst>
                          </p:cTn>
                        </p:par>
                        <p:par>
                          <p:cTn id="97" fill="hold">
                            <p:stCondLst>
                              <p:cond delay="27000"/>
                            </p:stCondLst>
                            <p:childTnLst>
                              <p:par>
                                <p:cTn id="98" presetID="49" presetClass="entr" presetSubtype="0" decel="100000" fill="hold"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0" fill="hold"/>
                                        <p:tgtEl>
                                          <p:spTgt spid="14"/>
                                        </p:tgtEl>
                                        <p:attrNameLst>
                                          <p:attrName>ppt_w</p:attrName>
                                        </p:attrNameLst>
                                      </p:cBhvr>
                                      <p:tavLst>
                                        <p:tav tm="0">
                                          <p:val>
                                            <p:fltVal val="0"/>
                                          </p:val>
                                        </p:tav>
                                        <p:tav tm="100000">
                                          <p:val>
                                            <p:strVal val="#ppt_w"/>
                                          </p:val>
                                        </p:tav>
                                      </p:tavLst>
                                    </p:anim>
                                    <p:anim calcmode="lin" valueType="num">
                                      <p:cBhvr>
                                        <p:cTn id="101" dur="5000" fill="hold"/>
                                        <p:tgtEl>
                                          <p:spTgt spid="14"/>
                                        </p:tgtEl>
                                        <p:attrNameLst>
                                          <p:attrName>ppt_h</p:attrName>
                                        </p:attrNameLst>
                                      </p:cBhvr>
                                      <p:tavLst>
                                        <p:tav tm="0">
                                          <p:val>
                                            <p:fltVal val="0"/>
                                          </p:val>
                                        </p:tav>
                                        <p:tav tm="100000">
                                          <p:val>
                                            <p:strVal val="#ppt_h"/>
                                          </p:val>
                                        </p:tav>
                                      </p:tavLst>
                                    </p:anim>
                                    <p:anim calcmode="lin" valueType="num">
                                      <p:cBhvr>
                                        <p:cTn id="102" dur="5000" fill="hold"/>
                                        <p:tgtEl>
                                          <p:spTgt spid="14"/>
                                        </p:tgtEl>
                                        <p:attrNameLst>
                                          <p:attrName>style.rotation</p:attrName>
                                        </p:attrNameLst>
                                      </p:cBhvr>
                                      <p:tavLst>
                                        <p:tav tm="0">
                                          <p:val>
                                            <p:fltVal val="360"/>
                                          </p:val>
                                        </p:tav>
                                        <p:tav tm="100000">
                                          <p:val>
                                            <p:fltVal val="0"/>
                                          </p:val>
                                        </p:tav>
                                      </p:tavLst>
                                    </p:anim>
                                    <p:animEffect transition="in" filter="fade">
                                      <p:cBhvr>
                                        <p:cTn id="103" dur="5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 Εικόνα" descr="Εικόνα1.jpg"/>
          <p:cNvPicPr>
            <a:picLocks noChangeAspect="1"/>
          </p:cNvPicPr>
          <p:nvPr/>
        </p:nvPicPr>
        <p:blipFill>
          <a:blip r:embed="rId4" cstate="print"/>
          <a:stretch>
            <a:fillRect/>
          </a:stretch>
        </p:blipFill>
        <p:spPr>
          <a:xfrm>
            <a:off x="0" y="0"/>
            <a:ext cx="9144000" cy="6858000"/>
          </a:xfrm>
          <a:prstGeom prst="rect">
            <a:avLst/>
          </a:prstGeom>
        </p:spPr>
      </p:pic>
      <p:sp>
        <p:nvSpPr>
          <p:cNvPr id="9" name="8 - Ορθογώνιο"/>
          <p:cNvSpPr/>
          <p:nvPr/>
        </p:nvSpPr>
        <p:spPr>
          <a:xfrm>
            <a:off x="755576" y="4509120"/>
            <a:ext cx="4572000" cy="830997"/>
          </a:xfrm>
          <a:prstGeom prst="rect">
            <a:avLst/>
          </a:prstGeom>
        </p:spPr>
        <p:txBody>
          <a:bodyPr>
            <a:spAutoFit/>
          </a:bodyPr>
          <a:lstStyle/>
          <a:p>
            <a:r>
              <a:rPr lang="el-GR" sz="1600" dirty="0">
                <a:solidFill>
                  <a:schemeClr val="accent1"/>
                </a:solidFill>
                <a:latin typeface="Times New Roman" pitchFamily="18" charset="0"/>
                <a:cs typeface="Times New Roman" pitchFamily="18" charset="0"/>
              </a:rPr>
              <a:t>Βασικές ανησυχίες της Ευρώπης την άνοιξη, το φθινόπωρο του 16 αλλά και μέχρι το 2018 είναι με σειρά προτεραιότητας</a:t>
            </a:r>
            <a:r>
              <a:rPr lang="en-US" sz="1600" dirty="0">
                <a:solidFill>
                  <a:schemeClr val="accent1"/>
                </a:solidFill>
                <a:latin typeface="Times New Roman" pitchFamily="18" charset="0"/>
                <a:cs typeface="Times New Roman" pitchFamily="18" charset="0"/>
              </a:rPr>
              <a:t>:</a:t>
            </a:r>
          </a:p>
        </p:txBody>
      </p:sp>
      <p:sp>
        <p:nvSpPr>
          <p:cNvPr id="10" name="9 - TextBox"/>
          <p:cNvSpPr txBox="1"/>
          <p:nvPr/>
        </p:nvSpPr>
        <p:spPr>
          <a:xfrm>
            <a:off x="539552" y="5589240"/>
            <a:ext cx="2376264" cy="523220"/>
          </a:xfrm>
          <a:prstGeom prst="rect">
            <a:avLst/>
          </a:prstGeom>
          <a:noFill/>
        </p:spPr>
        <p:txBody>
          <a:bodyPr wrap="square" rtlCol="0">
            <a:spAutoFit/>
          </a:bodyPr>
          <a:lstStyle/>
          <a:p>
            <a:r>
              <a:rPr lang="el-GR" sz="1400" dirty="0">
                <a:solidFill>
                  <a:schemeClr val="accent1"/>
                </a:solidFill>
                <a:latin typeface="Times New Roman" pitchFamily="18" charset="0"/>
                <a:cs typeface="Times New Roman" pitchFamily="18" charset="0"/>
              </a:rPr>
              <a:t>Οικονομική κρίση, προσφυγικό, τρομοκρατία</a:t>
            </a:r>
          </a:p>
        </p:txBody>
      </p:sp>
      <p:sp>
        <p:nvSpPr>
          <p:cNvPr id="11" name="10 - TextBox"/>
          <p:cNvSpPr txBox="1"/>
          <p:nvPr/>
        </p:nvSpPr>
        <p:spPr>
          <a:xfrm>
            <a:off x="3491880" y="5589240"/>
            <a:ext cx="2448272" cy="523220"/>
          </a:xfrm>
          <a:prstGeom prst="rect">
            <a:avLst/>
          </a:prstGeom>
          <a:noFill/>
        </p:spPr>
        <p:txBody>
          <a:bodyPr wrap="square" rtlCol="0">
            <a:spAutoFit/>
          </a:bodyPr>
          <a:lstStyle/>
          <a:p>
            <a:r>
              <a:rPr lang="el-GR" sz="1400" dirty="0">
                <a:solidFill>
                  <a:schemeClr val="accent1"/>
                </a:solidFill>
              </a:rPr>
              <a:t> </a:t>
            </a:r>
            <a:r>
              <a:rPr lang="el-GR" sz="1400" dirty="0">
                <a:solidFill>
                  <a:schemeClr val="accent1"/>
                </a:solidFill>
                <a:latin typeface="Times New Roman" pitchFamily="18" charset="0"/>
                <a:cs typeface="Times New Roman" pitchFamily="18" charset="0"/>
              </a:rPr>
              <a:t>Προσφυγικό ,τρομοκρατία, Οικονομική κρίση</a:t>
            </a:r>
          </a:p>
        </p:txBody>
      </p:sp>
      <p:sp>
        <p:nvSpPr>
          <p:cNvPr id="12" name="11 - TextBox"/>
          <p:cNvSpPr txBox="1"/>
          <p:nvPr/>
        </p:nvSpPr>
        <p:spPr>
          <a:xfrm>
            <a:off x="323528" y="6165304"/>
            <a:ext cx="2448272" cy="523220"/>
          </a:xfrm>
          <a:prstGeom prst="rect">
            <a:avLst/>
          </a:prstGeom>
          <a:noFill/>
        </p:spPr>
        <p:txBody>
          <a:bodyPr wrap="square" rtlCol="0">
            <a:spAutoFit/>
          </a:bodyPr>
          <a:lstStyle/>
          <a:p>
            <a:r>
              <a:rPr lang="el-GR" sz="1400" dirty="0">
                <a:solidFill>
                  <a:schemeClr val="accent1"/>
                </a:solidFill>
              </a:rPr>
              <a:t> Προσφυγικό, Οικονομική κρίση, τρομοκρατία</a:t>
            </a:r>
          </a:p>
        </p:txBody>
      </p:sp>
      <p:sp>
        <p:nvSpPr>
          <p:cNvPr id="13" name="12 - TextBox"/>
          <p:cNvSpPr txBox="1"/>
          <p:nvPr/>
        </p:nvSpPr>
        <p:spPr>
          <a:xfrm>
            <a:off x="3491880" y="6165304"/>
            <a:ext cx="2448272" cy="523220"/>
          </a:xfrm>
          <a:prstGeom prst="rect">
            <a:avLst/>
          </a:prstGeom>
          <a:noFill/>
        </p:spPr>
        <p:txBody>
          <a:bodyPr wrap="square" rtlCol="0">
            <a:spAutoFit/>
          </a:bodyPr>
          <a:lstStyle/>
          <a:p>
            <a:r>
              <a:rPr lang="el-GR" sz="1400" dirty="0">
                <a:solidFill>
                  <a:schemeClr val="accent1"/>
                </a:solidFill>
              </a:rPr>
              <a:t>Οικονομική κρίση, τρομοκρατία, προσφυγικό</a:t>
            </a:r>
          </a:p>
        </p:txBody>
      </p:sp>
    </p:spTree>
  </p:cSld>
  <p:clrMapOvr>
    <a:masterClrMapping/>
  </p:clrMapOvr>
  <p:transition>
    <p:sndAc>
      <p:stSnd>
        <p:snd r:embed="rId3" name="13. erotisi montelon.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circle(in)">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ox(in)">
                                      <p:cBhvr>
                                        <p:cTn id="12" dur="500"/>
                                        <p:tgtEl>
                                          <p:spTgt spid="10">
                                            <p:txEl>
                                              <p:pRg st="0" end="0"/>
                                            </p:txEl>
                                          </p:spTgt>
                                        </p:tgtEl>
                                      </p:cBhvr>
                                    </p:animEffect>
                                  </p:childTnLst>
                                </p:cTn>
                              </p:par>
                              <p:par>
                                <p:cTn id="13" presetID="20" presetClass="entr" presetSubtype="0" fill="hold" nodeType="with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wedge">
                                      <p:cBhvr>
                                        <p:cTn id="15" dur="2000"/>
                                        <p:tgtEl>
                                          <p:spTgt spid="1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20" dur="500"/>
                                        <p:tgtEl>
                                          <p:spTgt spid="1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iterate type="lt">
                                    <p:tmPct val="0"/>
                                  </p:iterate>
                                  <p:childTnLst>
                                    <p:set>
                                      <p:cBhvr>
                                        <p:cTn id="24" dur="1" fill="hold">
                                          <p:stCondLst>
                                            <p:cond delay="0"/>
                                          </p:stCondLst>
                                        </p:cTn>
                                        <p:tgtEl>
                                          <p:spTgt spid="11">
                                            <p:txEl>
                                              <p:pRg st="0" end="0"/>
                                            </p:txEl>
                                          </p:spTgt>
                                        </p:tgtEl>
                                        <p:attrNameLst>
                                          <p:attrName>style.visibility</p:attrName>
                                        </p:attrNameLst>
                                      </p:cBhvr>
                                      <p:to>
                                        <p:strVal val="visible"/>
                                      </p:to>
                                    </p:set>
                                    <p:animEffect transition="in" filter="box(in)">
                                      <p:cBhvr>
                                        <p:cTn id="25" dur="500"/>
                                        <p:tgtEl>
                                          <p:spTgt spid="11">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3" presetClass="emph" presetSubtype="0" fill="hold" nodeType="clickEffect">
                                  <p:stCondLst>
                                    <p:cond delay="0"/>
                                  </p:stCondLst>
                                  <p:iterate type="lt">
                                    <p:tmPct val="0"/>
                                  </p:iterate>
                                  <p:childTnLst>
                                    <p:animClr clrSpc="hsl" dir="cw">
                                      <p:cBhvr override="childStyle">
                                        <p:cTn id="29" dur="500" fill="hold"/>
                                        <p:tgtEl>
                                          <p:spTgt spid="11">
                                            <p:txEl>
                                              <p:pRg st="0" end="0"/>
                                            </p:txEl>
                                          </p:spTgt>
                                        </p:tgtEl>
                                        <p:attrNameLst>
                                          <p:attrName>style.color</p:attrName>
                                        </p:attrNameLst>
                                      </p:cBhvr>
                                      <p:by>
                                        <p:hsl h="10842353" s="0" l="0"/>
                                      </p:by>
                                    </p:animClr>
                                    <p:animClr clrSpc="hsl" dir="cw">
                                      <p:cBhvr>
                                        <p:cTn id="30" dur="500" fill="hold"/>
                                        <p:tgtEl>
                                          <p:spTgt spid="11">
                                            <p:txEl>
                                              <p:pRg st="0" end="0"/>
                                            </p:txEl>
                                          </p:spTgt>
                                        </p:tgtEl>
                                        <p:attrNameLst>
                                          <p:attrName>fillcolor</p:attrName>
                                        </p:attrNameLst>
                                      </p:cBhvr>
                                      <p:by>
                                        <p:hsl h="10842353" s="0" l="0"/>
                                      </p:by>
                                    </p:animClr>
                                    <p:animClr clrSpc="hsl" dir="cw">
                                      <p:cBhvr>
                                        <p:cTn id="31" dur="500" fill="hold"/>
                                        <p:tgtEl>
                                          <p:spTgt spid="11">
                                            <p:txEl>
                                              <p:pRg st="0" end="0"/>
                                            </p:txEl>
                                          </p:spTgt>
                                        </p:tgtEl>
                                        <p:attrNameLst>
                                          <p:attrName>stroke.color</p:attrName>
                                        </p:attrNameLst>
                                      </p:cBhvr>
                                      <p:by>
                                        <p:hsl h="10842353" s="0" l="0"/>
                                      </p:by>
                                    </p:animClr>
                                    <p:set>
                                      <p:cBhvr>
                                        <p:cTn id="32" dur="500" fill="hold"/>
                                        <p:tgtEl>
                                          <p:spTgt spid="11">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332656"/>
            <a:ext cx="7467600" cy="436910"/>
          </a:xfrm>
        </p:spPr>
        <p:txBody>
          <a:bodyPr>
            <a:normAutofit fontScale="90000"/>
          </a:bodyPr>
          <a:lstStyle/>
          <a:p>
            <a:r>
              <a:rPr lang="el-GR" b="1" dirty="0">
                <a:latin typeface="Times New Roman" pitchFamily="18" charset="0"/>
                <a:cs typeface="Times New Roman" pitchFamily="18" charset="0"/>
              </a:rPr>
              <a:t>Περιεχόμενα </a:t>
            </a:r>
          </a:p>
        </p:txBody>
      </p:sp>
      <p:sp>
        <p:nvSpPr>
          <p:cNvPr id="4" name="Θέση περιεχομένου 2"/>
          <p:cNvSpPr>
            <a:spLocks noGrp="1"/>
          </p:cNvSpPr>
          <p:nvPr>
            <p:ph sz="quarter" idx="1"/>
          </p:nvPr>
        </p:nvSpPr>
        <p:spPr/>
        <p:txBody>
          <a:bodyPr>
            <a:normAutofit fontScale="92500"/>
          </a:bodyPr>
          <a:lstStyle/>
          <a:p>
            <a:r>
              <a:rPr lang="el-GR" sz="2100" b="1" dirty="0">
                <a:latin typeface="Times New Roman" pitchFamily="18" charset="0"/>
                <a:cs typeface="Times New Roman" pitchFamily="18" charset="0"/>
              </a:rPr>
              <a:t>Εισαγωγή</a:t>
            </a:r>
            <a:endParaRPr lang="de-DE" sz="2100" b="1" dirty="0">
              <a:latin typeface="Times New Roman" pitchFamily="18" charset="0"/>
              <a:cs typeface="Times New Roman" pitchFamily="18" charset="0"/>
            </a:endParaRPr>
          </a:p>
          <a:p>
            <a:r>
              <a:rPr lang="el-GR" sz="2100" b="1" dirty="0">
                <a:latin typeface="Times New Roman" pitchFamily="18" charset="0"/>
                <a:cs typeface="Times New Roman" pitchFamily="18" charset="0"/>
              </a:rPr>
              <a:t>Εικόνα της ΕΕ στα μάτια των Ευρωπαίων 2007-2018</a:t>
            </a:r>
            <a:endParaRPr lang="de-DE" sz="2100" b="1" dirty="0">
              <a:latin typeface="Times New Roman" pitchFamily="18" charset="0"/>
              <a:cs typeface="Times New Roman" pitchFamily="18" charset="0"/>
            </a:endParaRPr>
          </a:p>
          <a:p>
            <a:r>
              <a:rPr lang="el-GR" sz="2100" b="1" dirty="0">
                <a:latin typeface="Times New Roman" pitchFamily="18" charset="0"/>
                <a:cs typeface="Times New Roman" pitchFamily="18" charset="0"/>
              </a:rPr>
              <a:t>2012 στην κάρδια της κρίσης </a:t>
            </a:r>
            <a:endParaRPr lang="de-DE" sz="2100" b="1" dirty="0">
              <a:latin typeface="Times New Roman" pitchFamily="18" charset="0"/>
              <a:cs typeface="Times New Roman" pitchFamily="18" charset="0"/>
            </a:endParaRPr>
          </a:p>
          <a:p>
            <a:r>
              <a:rPr lang="el-GR" sz="2100" b="1" dirty="0">
                <a:latin typeface="Times New Roman" pitchFamily="18" charset="0"/>
                <a:cs typeface="Times New Roman" pitchFamily="18" charset="0"/>
              </a:rPr>
              <a:t>Πολιτικοοικονομικές εξελίξεις μέχρι το φθινόπωρο του 2016- Συνέπειες της κρίσης</a:t>
            </a:r>
            <a:endParaRPr lang="de-DE" sz="2100" b="1" dirty="0">
              <a:latin typeface="Times New Roman" pitchFamily="18" charset="0"/>
              <a:cs typeface="Times New Roman" pitchFamily="18" charset="0"/>
            </a:endParaRPr>
          </a:p>
          <a:p>
            <a:r>
              <a:rPr lang="el-GR" sz="2100" b="1" dirty="0">
                <a:latin typeface="Times New Roman" pitchFamily="18" charset="0"/>
                <a:cs typeface="Times New Roman" pitchFamily="18" charset="0"/>
              </a:rPr>
              <a:t>Δημοκρατικό έλλειμμα</a:t>
            </a:r>
            <a:endParaRPr lang="de-DE" sz="2100" b="1" dirty="0">
              <a:latin typeface="Times New Roman" pitchFamily="18" charset="0"/>
              <a:cs typeface="Times New Roman" pitchFamily="18" charset="0"/>
            </a:endParaRPr>
          </a:p>
          <a:p>
            <a:r>
              <a:rPr lang="el-GR" sz="2100" b="1" dirty="0">
                <a:latin typeface="Times New Roman" pitchFamily="18" charset="0"/>
                <a:cs typeface="Times New Roman" pitchFamily="18" charset="0"/>
              </a:rPr>
              <a:t>Νομιμοποίηση </a:t>
            </a:r>
            <a:endParaRPr lang="de-DE" sz="2100" b="1" dirty="0">
              <a:latin typeface="Times New Roman" pitchFamily="18" charset="0"/>
              <a:cs typeface="Times New Roman" pitchFamily="18" charset="0"/>
            </a:endParaRPr>
          </a:p>
          <a:p>
            <a:r>
              <a:rPr lang="el-GR" sz="2100" b="1" dirty="0">
                <a:latin typeface="Times New Roman" pitchFamily="18" charset="0"/>
                <a:cs typeface="Times New Roman" pitchFamily="18" charset="0"/>
              </a:rPr>
              <a:t>Ο ρόλος του προσφυγικού στην κρίση νομιμοποίησης</a:t>
            </a:r>
            <a:endParaRPr lang="el-GR" sz="2100" b="1" cap="small" dirty="0">
              <a:solidFill>
                <a:schemeClr val="tx2"/>
              </a:solidFill>
              <a:latin typeface="Times New Roman" pitchFamily="18" charset="0"/>
              <a:cs typeface="Times New Roman" pitchFamily="18" charset="0"/>
            </a:endParaRPr>
          </a:p>
          <a:p>
            <a:r>
              <a:rPr lang="el-GR" sz="2100" b="1" dirty="0">
                <a:latin typeface="Times New Roman" pitchFamily="18" charset="0"/>
                <a:cs typeface="Times New Roman" pitchFamily="18" charset="0"/>
              </a:rPr>
              <a:t>Κρίση νομιμοποίησης και έλλειψη επικοινωνιακής στρατηγικής</a:t>
            </a:r>
          </a:p>
          <a:p>
            <a:r>
              <a:rPr lang="el-GR" sz="2100" b="1" dirty="0">
                <a:latin typeface="Times New Roman" pitchFamily="18" charset="0"/>
                <a:cs typeface="Times New Roman" pitchFamily="18" charset="0"/>
              </a:rPr>
              <a:t>Εμπόδια για την ευρωπαϊκή ολοκλήρωση</a:t>
            </a:r>
          </a:p>
          <a:p>
            <a:r>
              <a:rPr lang="el-GR" sz="2100" b="1" dirty="0">
                <a:latin typeface="Times New Roman" pitchFamily="18" charset="0"/>
                <a:cs typeface="Times New Roman" pitchFamily="18" charset="0"/>
              </a:rPr>
              <a:t>Προβλήματα στη διαδικασία νομιμοποίησης</a:t>
            </a:r>
          </a:p>
          <a:p>
            <a:r>
              <a:rPr lang="el-GR" sz="2100" b="1" dirty="0">
                <a:latin typeface="Times New Roman" pitchFamily="18" charset="0"/>
                <a:cs typeface="Times New Roman" pitchFamily="18" charset="0"/>
              </a:rPr>
              <a:t>Το μέλλον της Ευρωπαϊκής ένωσης </a:t>
            </a:r>
          </a:p>
          <a:p>
            <a:r>
              <a:rPr lang="el-GR" sz="2100" b="1" dirty="0">
                <a:latin typeface="Times New Roman" pitchFamily="18" charset="0"/>
                <a:cs typeface="Times New Roman" pitchFamily="18" charset="0"/>
              </a:rPr>
              <a:t>Πιθανές λύσεις</a:t>
            </a:r>
            <a:endParaRPr lang="de-DE" sz="2100" b="1" dirty="0">
              <a:latin typeface="Times New Roman" pitchFamily="18" charset="0"/>
              <a:cs typeface="Times New Roman" pitchFamily="18" charset="0"/>
            </a:endParaRPr>
          </a:p>
          <a:p>
            <a:endParaRPr lang="el-G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normAutofit fontScale="90000"/>
          </a:bodyPr>
          <a:lstStyle/>
          <a:p>
            <a:r>
              <a:rPr lang="el-GR" b="1" dirty="0" err="1">
                <a:latin typeface="Times New Roman" pitchFamily="18" charset="0"/>
                <a:cs typeface="Times New Roman" pitchFamily="18" charset="0"/>
              </a:rPr>
              <a:t>Πολιτικοοικονομικεσ</a:t>
            </a:r>
            <a:r>
              <a:rPr lang="el-GR" b="1" dirty="0">
                <a:latin typeface="Times New Roman" pitchFamily="18" charset="0"/>
                <a:cs typeface="Times New Roman" pitchFamily="18" charset="0"/>
              </a:rPr>
              <a:t> </a:t>
            </a:r>
            <a:r>
              <a:rPr lang="el-GR" b="1" dirty="0" err="1">
                <a:latin typeface="Times New Roman" pitchFamily="18" charset="0"/>
                <a:cs typeface="Times New Roman" pitchFamily="18" charset="0"/>
              </a:rPr>
              <a:t>εξελιξεισ</a:t>
            </a:r>
            <a:r>
              <a:rPr lang="el-GR" b="1" dirty="0">
                <a:latin typeface="Times New Roman" pitchFamily="18" charset="0"/>
                <a:cs typeface="Times New Roman" pitchFamily="18" charset="0"/>
              </a:rPr>
              <a:t> </a:t>
            </a:r>
            <a:r>
              <a:rPr lang="el-GR" b="1" dirty="0" err="1">
                <a:latin typeface="Times New Roman" pitchFamily="18" charset="0"/>
                <a:cs typeface="Times New Roman" pitchFamily="18" charset="0"/>
              </a:rPr>
              <a:t>μεχρι</a:t>
            </a:r>
            <a:r>
              <a:rPr lang="el-GR" b="1" dirty="0">
                <a:latin typeface="Times New Roman" pitchFamily="18" charset="0"/>
                <a:cs typeface="Times New Roman" pitchFamily="18" charset="0"/>
              </a:rPr>
              <a:t> το </a:t>
            </a:r>
            <a:r>
              <a:rPr lang="el-GR" b="1" dirty="0" err="1">
                <a:latin typeface="Times New Roman" pitchFamily="18" charset="0"/>
                <a:cs typeface="Times New Roman" pitchFamily="18" charset="0"/>
              </a:rPr>
              <a:t>φθινοπωρο</a:t>
            </a:r>
            <a:r>
              <a:rPr lang="el-GR" b="1" dirty="0">
                <a:latin typeface="Times New Roman" pitchFamily="18" charset="0"/>
                <a:cs typeface="Times New Roman" pitchFamily="18" charset="0"/>
              </a:rPr>
              <a:t> του 2016- </a:t>
            </a:r>
            <a:r>
              <a:rPr lang="el-GR" b="1" dirty="0" err="1">
                <a:latin typeface="Times New Roman" pitchFamily="18" charset="0"/>
                <a:cs typeface="Times New Roman" pitchFamily="18" charset="0"/>
              </a:rPr>
              <a:t>Συνεπειεσ</a:t>
            </a:r>
            <a:r>
              <a:rPr lang="el-GR" b="1" dirty="0">
                <a:latin typeface="Times New Roman" pitchFamily="18" charset="0"/>
                <a:cs typeface="Times New Roman" pitchFamily="18" charset="0"/>
              </a:rPr>
              <a:t> της </a:t>
            </a:r>
            <a:r>
              <a:rPr lang="el-GR" b="1" dirty="0" err="1">
                <a:latin typeface="Times New Roman" pitchFamily="18" charset="0"/>
                <a:cs typeface="Times New Roman" pitchFamily="18" charset="0"/>
              </a:rPr>
              <a:t>κρισησ</a:t>
            </a:r>
            <a:endParaRPr lang="el-GR" b="1" dirty="0">
              <a:latin typeface="Times New Roman" pitchFamily="18" charset="0"/>
              <a:cs typeface="Times New Roman" pitchFamily="18" charset="0"/>
            </a:endParaRPr>
          </a:p>
        </p:txBody>
      </p:sp>
      <p:sp>
        <p:nvSpPr>
          <p:cNvPr id="5" name="4 - Δεξιό βέλος"/>
          <p:cNvSpPr/>
          <p:nvPr/>
        </p:nvSpPr>
        <p:spPr>
          <a:xfrm>
            <a:off x="0" y="3717032"/>
            <a:ext cx="8964488"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7" name="6 - Γωνιακή σύνδεση"/>
          <p:cNvCxnSpPr/>
          <p:nvPr/>
        </p:nvCxnSpPr>
        <p:spPr>
          <a:xfrm rot="5400000" flipH="1" flipV="1">
            <a:off x="539552" y="3284984"/>
            <a:ext cx="720080" cy="144016"/>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8" name="7 - TextBox"/>
          <p:cNvSpPr txBox="1"/>
          <p:nvPr/>
        </p:nvSpPr>
        <p:spPr>
          <a:xfrm>
            <a:off x="323528" y="4653136"/>
            <a:ext cx="1656184" cy="523220"/>
          </a:xfrm>
          <a:prstGeom prst="rect">
            <a:avLst/>
          </a:prstGeom>
          <a:noFill/>
        </p:spPr>
        <p:txBody>
          <a:bodyPr wrap="square" rtlCol="0">
            <a:spAutoFit/>
          </a:bodyPr>
          <a:lstStyle/>
          <a:p>
            <a:r>
              <a:rPr lang="el-GR" sz="1400" dirty="0">
                <a:solidFill>
                  <a:srgbClr val="00B050"/>
                </a:solidFill>
                <a:latin typeface="Times New Roman" pitchFamily="18" charset="0"/>
                <a:cs typeface="Times New Roman" pitchFamily="18" charset="0"/>
              </a:rPr>
              <a:t>Αραβική Άνοιξη 2014 έξαρση</a:t>
            </a:r>
          </a:p>
        </p:txBody>
      </p:sp>
      <p:sp>
        <p:nvSpPr>
          <p:cNvPr id="13" name="12 - TextBox"/>
          <p:cNvSpPr txBox="1"/>
          <p:nvPr/>
        </p:nvSpPr>
        <p:spPr>
          <a:xfrm>
            <a:off x="2843808" y="5301208"/>
            <a:ext cx="2088232" cy="523220"/>
          </a:xfrm>
          <a:prstGeom prst="rect">
            <a:avLst/>
          </a:prstGeom>
          <a:noFill/>
        </p:spPr>
        <p:txBody>
          <a:bodyPr wrap="square" rtlCol="0">
            <a:spAutoFit/>
          </a:bodyPr>
          <a:lstStyle/>
          <a:p>
            <a:r>
              <a:rPr lang="el-GR" sz="1400" dirty="0">
                <a:solidFill>
                  <a:srgbClr val="00B050"/>
                </a:solidFill>
                <a:latin typeface="Times New Roman" pitchFamily="18" charset="0"/>
                <a:cs typeface="Times New Roman" pitchFamily="18" charset="0"/>
              </a:rPr>
              <a:t>Έξαρση μεταναστευτικού-προσφυγικού  2015</a:t>
            </a:r>
          </a:p>
        </p:txBody>
      </p:sp>
      <p:cxnSp>
        <p:nvCxnSpPr>
          <p:cNvPr id="17" name="16 - Γωνιακή σύνδεση"/>
          <p:cNvCxnSpPr/>
          <p:nvPr/>
        </p:nvCxnSpPr>
        <p:spPr>
          <a:xfrm rot="16200000" flipH="1">
            <a:off x="107504" y="4149080"/>
            <a:ext cx="504056" cy="21602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18" name="17 - TextBox"/>
          <p:cNvSpPr txBox="1"/>
          <p:nvPr/>
        </p:nvSpPr>
        <p:spPr>
          <a:xfrm>
            <a:off x="0" y="2420888"/>
            <a:ext cx="1800200" cy="523220"/>
          </a:xfrm>
          <a:prstGeom prst="rect">
            <a:avLst/>
          </a:prstGeom>
          <a:noFill/>
        </p:spPr>
        <p:txBody>
          <a:bodyPr wrap="square" rtlCol="0">
            <a:spAutoFit/>
          </a:bodyPr>
          <a:lstStyle/>
          <a:p>
            <a:r>
              <a:rPr lang="el-GR" sz="1400" dirty="0">
                <a:solidFill>
                  <a:schemeClr val="tx2"/>
                </a:solidFill>
                <a:latin typeface="Times New Roman" pitchFamily="18" charset="0"/>
                <a:cs typeface="Times New Roman" pitchFamily="18" charset="0"/>
              </a:rPr>
              <a:t>Κύπρος κούρεμα καταθέσεων 2013</a:t>
            </a:r>
          </a:p>
        </p:txBody>
      </p:sp>
      <p:cxnSp>
        <p:nvCxnSpPr>
          <p:cNvPr id="20" name="19 - Γωνιακή σύνδεση"/>
          <p:cNvCxnSpPr/>
          <p:nvPr/>
        </p:nvCxnSpPr>
        <p:spPr>
          <a:xfrm rot="5400000" flipH="1" flipV="1">
            <a:off x="683568" y="2852936"/>
            <a:ext cx="1368152" cy="504056"/>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22" name="21 - TextBox"/>
          <p:cNvSpPr txBox="1"/>
          <p:nvPr/>
        </p:nvSpPr>
        <p:spPr>
          <a:xfrm>
            <a:off x="1331640" y="1772816"/>
            <a:ext cx="2016224" cy="523220"/>
          </a:xfrm>
          <a:prstGeom prst="rect">
            <a:avLst/>
          </a:prstGeom>
          <a:noFill/>
        </p:spPr>
        <p:txBody>
          <a:bodyPr wrap="square" rtlCol="0">
            <a:spAutoFit/>
          </a:bodyPr>
          <a:lstStyle/>
          <a:p>
            <a:r>
              <a:rPr lang="el-GR" sz="1400" dirty="0">
                <a:solidFill>
                  <a:schemeClr val="accent3"/>
                </a:solidFill>
                <a:latin typeface="Times New Roman" pitchFamily="18" charset="0"/>
                <a:cs typeface="Times New Roman" pitchFamily="18" charset="0"/>
              </a:rPr>
              <a:t>Στροφή στη Ευρωπαϊκή αριστερά 2014</a:t>
            </a:r>
          </a:p>
        </p:txBody>
      </p:sp>
      <p:cxnSp>
        <p:nvCxnSpPr>
          <p:cNvPr id="30" name="29 - Γωνιακή σύνδεση"/>
          <p:cNvCxnSpPr/>
          <p:nvPr/>
        </p:nvCxnSpPr>
        <p:spPr>
          <a:xfrm flipV="1">
            <a:off x="3203848" y="1772816"/>
            <a:ext cx="504056" cy="216024"/>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30 - TextBox"/>
          <p:cNvSpPr txBox="1"/>
          <p:nvPr/>
        </p:nvSpPr>
        <p:spPr>
          <a:xfrm>
            <a:off x="3779912" y="1556792"/>
            <a:ext cx="1512168" cy="523220"/>
          </a:xfrm>
          <a:prstGeom prst="rect">
            <a:avLst/>
          </a:prstGeom>
          <a:noFill/>
        </p:spPr>
        <p:txBody>
          <a:bodyPr wrap="square" rtlCol="0">
            <a:spAutoFit/>
          </a:bodyPr>
          <a:lstStyle/>
          <a:p>
            <a:r>
              <a:rPr lang="el-GR" sz="1400" dirty="0">
                <a:solidFill>
                  <a:schemeClr val="accent3"/>
                </a:solidFill>
                <a:latin typeface="Times New Roman" pitchFamily="18" charset="0"/>
                <a:cs typeface="Times New Roman" pitchFamily="18" charset="0"/>
              </a:rPr>
              <a:t>2014 εκλογή Σύριζα</a:t>
            </a:r>
          </a:p>
        </p:txBody>
      </p:sp>
      <p:sp>
        <p:nvSpPr>
          <p:cNvPr id="32" name="31 - TextBox"/>
          <p:cNvSpPr txBox="1"/>
          <p:nvPr/>
        </p:nvSpPr>
        <p:spPr>
          <a:xfrm>
            <a:off x="5292080" y="1556792"/>
            <a:ext cx="1944216" cy="307777"/>
          </a:xfrm>
          <a:prstGeom prst="rect">
            <a:avLst/>
          </a:prstGeom>
          <a:noFill/>
        </p:spPr>
        <p:txBody>
          <a:bodyPr wrap="square" rtlCol="0">
            <a:spAutoFit/>
          </a:bodyPr>
          <a:lstStyle/>
          <a:p>
            <a:r>
              <a:rPr lang="el-GR" sz="1400" dirty="0">
                <a:solidFill>
                  <a:schemeClr val="accent3"/>
                </a:solidFill>
                <a:latin typeface="Times New Roman" pitchFamily="18" charset="0"/>
                <a:cs typeface="Times New Roman" pitchFamily="18" charset="0"/>
              </a:rPr>
              <a:t>Δημοψήφισμα του 2015</a:t>
            </a:r>
          </a:p>
        </p:txBody>
      </p:sp>
      <p:cxnSp>
        <p:nvCxnSpPr>
          <p:cNvPr id="34" name="33 - Γωνιακή σύνδεση"/>
          <p:cNvCxnSpPr/>
          <p:nvPr/>
        </p:nvCxnSpPr>
        <p:spPr>
          <a:xfrm flipV="1">
            <a:off x="4788024" y="1628800"/>
            <a:ext cx="432048" cy="7200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36 - TextBox"/>
          <p:cNvSpPr txBox="1"/>
          <p:nvPr/>
        </p:nvSpPr>
        <p:spPr>
          <a:xfrm>
            <a:off x="1763688" y="2924944"/>
            <a:ext cx="1224136" cy="523220"/>
          </a:xfrm>
          <a:prstGeom prst="rect">
            <a:avLst/>
          </a:prstGeom>
          <a:noFill/>
        </p:spPr>
        <p:txBody>
          <a:bodyPr wrap="square" rtlCol="0">
            <a:spAutoFit/>
          </a:bodyPr>
          <a:lstStyle/>
          <a:p>
            <a:r>
              <a:rPr lang="en-US" sz="1400" dirty="0" err="1">
                <a:solidFill>
                  <a:schemeClr val="accent3"/>
                </a:solidFill>
                <a:latin typeface="Times New Roman" pitchFamily="18" charset="0"/>
                <a:cs typeface="Times New Roman" pitchFamily="18" charset="0"/>
              </a:rPr>
              <a:t>Podemos</a:t>
            </a:r>
            <a:r>
              <a:rPr lang="en-US" sz="1400" dirty="0">
                <a:solidFill>
                  <a:schemeClr val="accent3"/>
                </a:solidFill>
                <a:latin typeface="Times New Roman" pitchFamily="18" charset="0"/>
                <a:cs typeface="Times New Roman" pitchFamily="18" charset="0"/>
              </a:rPr>
              <a:t> </a:t>
            </a:r>
            <a:r>
              <a:rPr lang="el-GR" sz="1400" dirty="0">
                <a:solidFill>
                  <a:schemeClr val="accent3"/>
                </a:solidFill>
                <a:latin typeface="Times New Roman" pitchFamily="18" charset="0"/>
                <a:cs typeface="Times New Roman" pitchFamily="18" charset="0"/>
              </a:rPr>
              <a:t>Ισπανία 2015</a:t>
            </a:r>
          </a:p>
        </p:txBody>
      </p:sp>
      <p:sp>
        <p:nvSpPr>
          <p:cNvPr id="40" name="39 - TextBox"/>
          <p:cNvSpPr txBox="1"/>
          <p:nvPr/>
        </p:nvSpPr>
        <p:spPr>
          <a:xfrm>
            <a:off x="179512" y="1628800"/>
            <a:ext cx="1008112" cy="523220"/>
          </a:xfrm>
          <a:prstGeom prst="rect">
            <a:avLst/>
          </a:prstGeom>
          <a:noFill/>
        </p:spPr>
        <p:txBody>
          <a:bodyPr wrap="square" rtlCol="0">
            <a:spAutoFit/>
          </a:bodyPr>
          <a:lstStyle/>
          <a:p>
            <a:r>
              <a:rPr lang="el-GR" sz="1400" dirty="0">
                <a:solidFill>
                  <a:schemeClr val="tx2"/>
                </a:solidFill>
                <a:latin typeface="Times New Roman" pitchFamily="18" charset="0"/>
                <a:cs typeface="Times New Roman" pitchFamily="18" charset="0"/>
              </a:rPr>
              <a:t>Μνημόνια 2009-18</a:t>
            </a:r>
          </a:p>
        </p:txBody>
      </p:sp>
      <p:sp>
        <p:nvSpPr>
          <p:cNvPr id="41" name="40 - TextBox"/>
          <p:cNvSpPr txBox="1"/>
          <p:nvPr/>
        </p:nvSpPr>
        <p:spPr>
          <a:xfrm>
            <a:off x="2987824" y="2708920"/>
            <a:ext cx="1656184" cy="954107"/>
          </a:xfrm>
          <a:prstGeom prst="rect">
            <a:avLst/>
          </a:prstGeom>
          <a:noFill/>
        </p:spPr>
        <p:txBody>
          <a:bodyPr wrap="square" rtlCol="0">
            <a:spAutoFit/>
          </a:bodyPr>
          <a:lstStyle/>
          <a:p>
            <a:r>
              <a:rPr lang="el-GR" sz="1400" dirty="0">
                <a:solidFill>
                  <a:schemeClr val="accent3"/>
                </a:solidFill>
                <a:latin typeface="Times New Roman" pitchFamily="18" charset="0"/>
                <a:cs typeface="Times New Roman" pitchFamily="18" charset="0"/>
              </a:rPr>
              <a:t>Πορτογαλία αριστερό κόμμα στην κυβέρνηση 2015</a:t>
            </a:r>
          </a:p>
        </p:txBody>
      </p:sp>
      <p:sp>
        <p:nvSpPr>
          <p:cNvPr id="46" name="45 - TextBox"/>
          <p:cNvSpPr txBox="1"/>
          <p:nvPr/>
        </p:nvSpPr>
        <p:spPr>
          <a:xfrm>
            <a:off x="4788024" y="2348880"/>
            <a:ext cx="1584176" cy="738664"/>
          </a:xfrm>
          <a:prstGeom prst="rect">
            <a:avLst/>
          </a:prstGeom>
          <a:noFill/>
        </p:spPr>
        <p:txBody>
          <a:bodyPr wrap="square" rtlCol="0">
            <a:spAutoFit/>
          </a:bodyPr>
          <a:lstStyle/>
          <a:p>
            <a:r>
              <a:rPr lang="el-GR" sz="1400" dirty="0">
                <a:solidFill>
                  <a:schemeClr val="tx2"/>
                </a:solidFill>
                <a:latin typeface="Times New Roman" pitchFamily="18" charset="0"/>
                <a:cs typeface="Times New Roman" pitchFamily="18" charset="0"/>
              </a:rPr>
              <a:t>23.6.16 δημοψήφισμα για </a:t>
            </a:r>
            <a:r>
              <a:rPr lang="en-US" sz="1400" dirty="0" err="1">
                <a:solidFill>
                  <a:schemeClr val="tx2"/>
                </a:solidFill>
                <a:latin typeface="Times New Roman" pitchFamily="18" charset="0"/>
                <a:cs typeface="Times New Roman" pitchFamily="18" charset="0"/>
              </a:rPr>
              <a:t>brexit</a:t>
            </a:r>
            <a:endParaRPr lang="el-GR" sz="1400" dirty="0">
              <a:solidFill>
                <a:schemeClr val="tx2"/>
              </a:solidFill>
              <a:latin typeface="Times New Roman" pitchFamily="18" charset="0"/>
              <a:cs typeface="Times New Roman" pitchFamily="18" charset="0"/>
            </a:endParaRPr>
          </a:p>
        </p:txBody>
      </p:sp>
      <p:cxnSp>
        <p:nvCxnSpPr>
          <p:cNvPr id="48" name="47 - Γωνιακή σύνδεση"/>
          <p:cNvCxnSpPr/>
          <p:nvPr/>
        </p:nvCxnSpPr>
        <p:spPr>
          <a:xfrm rot="16200000" flipV="1">
            <a:off x="5148064" y="3501008"/>
            <a:ext cx="432048" cy="144016"/>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49" name="48 - TextBox"/>
          <p:cNvSpPr txBox="1"/>
          <p:nvPr/>
        </p:nvSpPr>
        <p:spPr>
          <a:xfrm>
            <a:off x="4788024" y="5229200"/>
            <a:ext cx="1800200" cy="523220"/>
          </a:xfrm>
          <a:prstGeom prst="rect">
            <a:avLst/>
          </a:prstGeom>
          <a:noFill/>
        </p:spPr>
        <p:txBody>
          <a:bodyPr wrap="square" rtlCol="0">
            <a:spAutoFit/>
          </a:bodyPr>
          <a:lstStyle/>
          <a:p>
            <a:r>
              <a:rPr lang="en-US" sz="1400" dirty="0">
                <a:solidFill>
                  <a:schemeClr val="accent2">
                    <a:lumMod val="50000"/>
                  </a:schemeClr>
                </a:solidFill>
                <a:latin typeface="Times New Roman" pitchFamily="18" charset="0"/>
                <a:cs typeface="Times New Roman" pitchFamily="18" charset="0"/>
              </a:rPr>
              <a:t>14.7</a:t>
            </a:r>
            <a:r>
              <a:rPr lang="el-GR" sz="1400" dirty="0">
                <a:solidFill>
                  <a:schemeClr val="accent2">
                    <a:lumMod val="50000"/>
                  </a:schemeClr>
                </a:solidFill>
                <a:latin typeface="Times New Roman" pitchFamily="18" charset="0"/>
                <a:cs typeface="Times New Roman" pitchFamily="18" charset="0"/>
              </a:rPr>
              <a:t>.16 τρομοκρατική στη Νίκαια</a:t>
            </a:r>
          </a:p>
        </p:txBody>
      </p:sp>
      <p:sp>
        <p:nvSpPr>
          <p:cNvPr id="52" name="51 - TextBox"/>
          <p:cNvSpPr txBox="1"/>
          <p:nvPr/>
        </p:nvSpPr>
        <p:spPr>
          <a:xfrm>
            <a:off x="5652120" y="4509120"/>
            <a:ext cx="1944216" cy="523220"/>
          </a:xfrm>
          <a:prstGeom prst="rect">
            <a:avLst/>
          </a:prstGeom>
          <a:noFill/>
        </p:spPr>
        <p:txBody>
          <a:bodyPr wrap="square" rtlCol="0">
            <a:spAutoFit/>
          </a:bodyPr>
          <a:lstStyle/>
          <a:p>
            <a:r>
              <a:rPr lang="el-GR" sz="1400" dirty="0">
                <a:solidFill>
                  <a:schemeClr val="accent2">
                    <a:lumMod val="50000"/>
                  </a:schemeClr>
                </a:solidFill>
                <a:latin typeface="Times New Roman" pitchFamily="18" charset="0"/>
                <a:cs typeface="Times New Roman" pitchFamily="18" charset="0"/>
              </a:rPr>
              <a:t>Γαλλία τρομοκρατικά χτυπήματα 13.6\ 26.7</a:t>
            </a:r>
          </a:p>
        </p:txBody>
      </p:sp>
      <p:sp>
        <p:nvSpPr>
          <p:cNvPr id="55" name="54 - TextBox"/>
          <p:cNvSpPr txBox="1"/>
          <p:nvPr/>
        </p:nvSpPr>
        <p:spPr>
          <a:xfrm>
            <a:off x="1907704" y="4437112"/>
            <a:ext cx="2520280" cy="307777"/>
          </a:xfrm>
          <a:prstGeom prst="rect">
            <a:avLst/>
          </a:prstGeom>
          <a:noFill/>
        </p:spPr>
        <p:txBody>
          <a:bodyPr wrap="square" rtlCol="0">
            <a:spAutoFit/>
          </a:bodyPr>
          <a:lstStyle/>
          <a:p>
            <a:r>
              <a:rPr lang="el-GR" sz="1400" dirty="0">
                <a:solidFill>
                  <a:srgbClr val="00B050"/>
                </a:solidFill>
                <a:latin typeface="Times New Roman" pitchFamily="18" charset="0"/>
                <a:cs typeface="Times New Roman" pitchFamily="18" charset="0"/>
              </a:rPr>
              <a:t>Συριακός Εμφύλιος 2011-2018</a:t>
            </a:r>
          </a:p>
        </p:txBody>
      </p:sp>
      <p:sp>
        <p:nvSpPr>
          <p:cNvPr id="59" name="58 - TextBox"/>
          <p:cNvSpPr txBox="1"/>
          <p:nvPr/>
        </p:nvSpPr>
        <p:spPr>
          <a:xfrm>
            <a:off x="6660232" y="5733256"/>
            <a:ext cx="1440160" cy="738664"/>
          </a:xfrm>
          <a:prstGeom prst="rect">
            <a:avLst/>
          </a:prstGeom>
          <a:noFill/>
        </p:spPr>
        <p:txBody>
          <a:bodyPr wrap="square" rtlCol="0">
            <a:spAutoFit/>
          </a:bodyPr>
          <a:lstStyle/>
          <a:p>
            <a:r>
              <a:rPr lang="el-GR" sz="1400" dirty="0">
                <a:solidFill>
                  <a:schemeClr val="accent2">
                    <a:lumMod val="50000"/>
                  </a:schemeClr>
                </a:solidFill>
                <a:latin typeface="Times New Roman" pitchFamily="18" charset="0"/>
                <a:cs typeface="Times New Roman" pitchFamily="18" charset="0"/>
              </a:rPr>
              <a:t>Τρομοκρατική στη Γερμανία 18\24.7.16</a:t>
            </a:r>
          </a:p>
        </p:txBody>
      </p:sp>
      <p:sp>
        <p:nvSpPr>
          <p:cNvPr id="63" name="62 - TextBox"/>
          <p:cNvSpPr txBox="1"/>
          <p:nvPr/>
        </p:nvSpPr>
        <p:spPr>
          <a:xfrm>
            <a:off x="8207896" y="3356992"/>
            <a:ext cx="936104" cy="400110"/>
          </a:xfrm>
          <a:prstGeom prst="rect">
            <a:avLst/>
          </a:prstGeom>
          <a:noFill/>
        </p:spPr>
        <p:txBody>
          <a:bodyPr wrap="square" rtlCol="0">
            <a:spAutoFit/>
          </a:bodyPr>
          <a:lstStyle/>
          <a:p>
            <a:r>
              <a:rPr lang="el-GR" sz="2000" dirty="0">
                <a:latin typeface="Times New Roman" pitchFamily="18" charset="0"/>
                <a:cs typeface="Times New Roman" pitchFamily="18" charset="0"/>
              </a:rPr>
              <a:t>2018</a:t>
            </a:r>
          </a:p>
        </p:txBody>
      </p:sp>
      <p:cxnSp>
        <p:nvCxnSpPr>
          <p:cNvPr id="65" name="64 - Γωνιακή σύνδεση"/>
          <p:cNvCxnSpPr/>
          <p:nvPr/>
        </p:nvCxnSpPr>
        <p:spPr>
          <a:xfrm rot="16200000" flipH="1">
            <a:off x="1547664" y="2492896"/>
            <a:ext cx="504056" cy="216024"/>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46 - Γωνιακή σύνδεση"/>
          <p:cNvCxnSpPr/>
          <p:nvPr/>
        </p:nvCxnSpPr>
        <p:spPr>
          <a:xfrm rot="16200000" flipH="1">
            <a:off x="2951820" y="2384884"/>
            <a:ext cx="432048" cy="216024"/>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2" name="61 - Γωνιακή σύνδεση"/>
          <p:cNvCxnSpPr>
            <a:endCxn id="55" idx="1"/>
          </p:cNvCxnSpPr>
          <p:nvPr/>
        </p:nvCxnSpPr>
        <p:spPr>
          <a:xfrm flipV="1">
            <a:off x="1475656" y="4591001"/>
            <a:ext cx="432048" cy="350167"/>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65 - Γωνιακή σύνδεση"/>
          <p:cNvCxnSpPr/>
          <p:nvPr/>
        </p:nvCxnSpPr>
        <p:spPr>
          <a:xfrm rot="16200000" flipH="1">
            <a:off x="3282206" y="4803502"/>
            <a:ext cx="281682" cy="28168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6" name="75 - Γωνιακή σύνδεση"/>
          <p:cNvCxnSpPr/>
          <p:nvPr/>
        </p:nvCxnSpPr>
        <p:spPr>
          <a:xfrm rot="16200000" flipH="1">
            <a:off x="-396552" y="4581128"/>
            <a:ext cx="1296144" cy="144016"/>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9" name="78 - Γωνιακή σύνδεση"/>
          <p:cNvCxnSpPr/>
          <p:nvPr/>
        </p:nvCxnSpPr>
        <p:spPr>
          <a:xfrm rot="16200000" flipH="1">
            <a:off x="5112060" y="4257092"/>
            <a:ext cx="576064" cy="7200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34 - Γωνιακή σύνδεση"/>
          <p:cNvCxnSpPr/>
          <p:nvPr/>
        </p:nvCxnSpPr>
        <p:spPr>
          <a:xfrm rot="16200000" flipH="1">
            <a:off x="503548" y="4401108"/>
            <a:ext cx="2232248" cy="432048"/>
          </a:xfrm>
          <a:prstGeom prst="bentConnector3">
            <a:avLst>
              <a:gd name="adj1" fmla="val 31003"/>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38 - TextBox"/>
          <p:cNvSpPr txBox="1"/>
          <p:nvPr/>
        </p:nvSpPr>
        <p:spPr>
          <a:xfrm>
            <a:off x="1619672" y="5877272"/>
            <a:ext cx="1584176" cy="738664"/>
          </a:xfrm>
          <a:prstGeom prst="rect">
            <a:avLst/>
          </a:prstGeom>
          <a:noFill/>
        </p:spPr>
        <p:txBody>
          <a:bodyPr wrap="square" rtlCol="0">
            <a:spAutoFit/>
          </a:bodyPr>
          <a:lstStyle/>
          <a:p>
            <a:r>
              <a:rPr lang="el-GR" sz="1400" dirty="0">
                <a:solidFill>
                  <a:schemeClr val="accent3">
                    <a:lumMod val="50000"/>
                  </a:schemeClr>
                </a:solidFill>
                <a:latin typeface="Times New Roman" pitchFamily="18" charset="0"/>
                <a:cs typeface="Times New Roman" pitchFamily="18" charset="0"/>
              </a:rPr>
              <a:t>Στροφή στη Ακροδεξιά 2009-2018</a:t>
            </a:r>
          </a:p>
        </p:txBody>
      </p:sp>
      <p:cxnSp>
        <p:nvCxnSpPr>
          <p:cNvPr id="51" name="50 - Γωνιακή σύνδεση"/>
          <p:cNvCxnSpPr/>
          <p:nvPr/>
        </p:nvCxnSpPr>
        <p:spPr>
          <a:xfrm rot="16200000" flipH="1">
            <a:off x="4319972" y="4257092"/>
            <a:ext cx="1080120" cy="432048"/>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53 - Γωνιακή σύνδεση"/>
          <p:cNvCxnSpPr/>
          <p:nvPr/>
        </p:nvCxnSpPr>
        <p:spPr>
          <a:xfrm rot="5400000">
            <a:off x="6804248" y="4653136"/>
            <a:ext cx="1440160" cy="28803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anim calcmode="lin" valueType="num">
                                      <p:cBhvr additive="base">
                                        <p:cTn id="7"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
                                            <p:txEl>
                                              <p:pRg st="0" end="0"/>
                                            </p:txEl>
                                          </p:spTgt>
                                        </p:tgtEl>
                                        <p:attrNameLst>
                                          <p:attrName>style.visibility</p:attrName>
                                        </p:attrNameLst>
                                      </p:cBhvr>
                                      <p:to>
                                        <p:strVal val="visible"/>
                                      </p:to>
                                    </p:set>
                                    <p:anim calcmode="lin" valueType="num">
                                      <p:cBhvr additive="base">
                                        <p:cTn id="13"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22">
                                            <p:txEl>
                                              <p:pRg st="0" end="0"/>
                                            </p:txEl>
                                          </p:spTgt>
                                        </p:tgtEl>
                                        <p:attrNameLst>
                                          <p:attrName>style.visibility</p:attrName>
                                        </p:attrNameLst>
                                      </p:cBhvr>
                                      <p:to>
                                        <p:strVal val="visible"/>
                                      </p:to>
                                    </p:set>
                                    <p:animEffect transition="in" filter="diamond(in)">
                                      <p:cBhvr>
                                        <p:cTn id="19" dur="2000"/>
                                        <p:tgtEl>
                                          <p:spTgt spid="2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nodeType="clickEffect">
                                  <p:stCondLst>
                                    <p:cond delay="0"/>
                                  </p:stCondLst>
                                  <p:childTnLst>
                                    <p:set>
                                      <p:cBhvr>
                                        <p:cTn id="23" dur="1" fill="hold">
                                          <p:stCondLst>
                                            <p:cond delay="0"/>
                                          </p:stCondLst>
                                        </p:cTn>
                                        <p:tgtEl>
                                          <p:spTgt spid="37">
                                            <p:txEl>
                                              <p:pRg st="0" end="0"/>
                                            </p:txEl>
                                          </p:spTgt>
                                        </p:tgtEl>
                                        <p:attrNameLst>
                                          <p:attrName>style.visibility</p:attrName>
                                        </p:attrNameLst>
                                      </p:cBhvr>
                                      <p:to>
                                        <p:strVal val="visible"/>
                                      </p:to>
                                    </p:set>
                                    <p:animEffect transition="in" filter="diamond(in)">
                                      <p:cBhvr>
                                        <p:cTn id="24" dur="2000"/>
                                        <p:tgtEl>
                                          <p:spTgt spid="37">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31">
                                            <p:txEl>
                                              <p:pRg st="0" end="0"/>
                                            </p:txEl>
                                          </p:spTgt>
                                        </p:tgtEl>
                                        <p:attrNameLst>
                                          <p:attrName>style.visibility</p:attrName>
                                        </p:attrNameLst>
                                      </p:cBhvr>
                                      <p:to>
                                        <p:strVal val="visible"/>
                                      </p:to>
                                    </p:set>
                                    <p:animEffect transition="in" filter="checkerboard(across)">
                                      <p:cBhvr>
                                        <p:cTn id="29" dur="500"/>
                                        <p:tgtEl>
                                          <p:spTgt spid="31">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0" presetClass="entr" presetSubtype="0" fill="hold" nodeType="clickEffect">
                                  <p:stCondLst>
                                    <p:cond delay="0"/>
                                  </p:stCondLst>
                                  <p:childTnLst>
                                    <p:set>
                                      <p:cBhvr>
                                        <p:cTn id="33" dur="1" fill="hold">
                                          <p:stCondLst>
                                            <p:cond delay="0"/>
                                          </p:stCondLst>
                                        </p:cTn>
                                        <p:tgtEl>
                                          <p:spTgt spid="32">
                                            <p:txEl>
                                              <p:pRg st="0" end="0"/>
                                            </p:txEl>
                                          </p:spTgt>
                                        </p:tgtEl>
                                        <p:attrNameLst>
                                          <p:attrName>style.visibility</p:attrName>
                                        </p:attrNameLst>
                                      </p:cBhvr>
                                      <p:to>
                                        <p:strVal val="visible"/>
                                      </p:to>
                                    </p:set>
                                    <p:animEffect transition="in" filter="wedge">
                                      <p:cBhvr>
                                        <p:cTn id="34" dur="2000"/>
                                        <p:tgtEl>
                                          <p:spTgt spid="32">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39" dur="500"/>
                                        <p:tgtEl>
                                          <p:spTgt spid="32">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41">
                                            <p:txEl>
                                              <p:pRg st="0" end="0"/>
                                            </p:txEl>
                                          </p:spTgt>
                                        </p:tgtEl>
                                        <p:attrNameLst>
                                          <p:attrName>style.visibility</p:attrName>
                                        </p:attrNameLst>
                                      </p:cBhvr>
                                      <p:to>
                                        <p:strVal val="visible"/>
                                      </p:to>
                                    </p:set>
                                    <p:anim calcmode="lin" valueType="num">
                                      <p:cBhvr additive="base">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0" presetClass="entr" presetSubtype="0" fill="hold" nodeType="clickEffect">
                                  <p:stCondLst>
                                    <p:cond delay="0"/>
                                  </p:stCondLst>
                                  <p:childTnLst>
                                    <p:set>
                                      <p:cBhvr>
                                        <p:cTn id="49" dur="1" fill="hold">
                                          <p:stCondLst>
                                            <p:cond delay="0"/>
                                          </p:stCondLst>
                                        </p:cTn>
                                        <p:tgtEl>
                                          <p:spTgt spid="46">
                                            <p:txEl>
                                              <p:pRg st="0" end="0"/>
                                            </p:txEl>
                                          </p:spTgt>
                                        </p:tgtEl>
                                        <p:attrNameLst>
                                          <p:attrName>style.visibility</p:attrName>
                                        </p:attrNameLst>
                                      </p:cBhvr>
                                      <p:to>
                                        <p:strVal val="visible"/>
                                      </p:to>
                                    </p:set>
                                    <p:animEffect transition="in" filter="wedge">
                                      <p:cBhvr>
                                        <p:cTn id="50" dur="2000"/>
                                        <p:tgtEl>
                                          <p:spTgt spid="46">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39">
                                            <p:txEl>
                                              <p:pRg st="0" end="0"/>
                                            </p:txEl>
                                          </p:spTgt>
                                        </p:tgtEl>
                                        <p:attrNameLst>
                                          <p:attrName>style.visibility</p:attrName>
                                        </p:attrNameLst>
                                      </p:cBhvr>
                                      <p:to>
                                        <p:strVal val="visible"/>
                                      </p:to>
                                    </p:set>
                                    <p:animEffect transition="in" filter="randombar(horizontal)">
                                      <p:cBhvr>
                                        <p:cTn id="55" dur="500"/>
                                        <p:tgtEl>
                                          <p:spTgt spid="39">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nodeType="clickEffect">
                                  <p:stCondLst>
                                    <p:cond delay="0"/>
                                  </p:stCondLst>
                                  <p:childTnLst>
                                    <p:set>
                                      <p:cBhvr>
                                        <p:cTn id="59" dur="1" fill="hold">
                                          <p:stCondLst>
                                            <p:cond delay="0"/>
                                          </p:stCondLst>
                                        </p:cTn>
                                        <p:tgtEl>
                                          <p:spTgt spid="8">
                                            <p:txEl>
                                              <p:pRg st="0" end="0"/>
                                            </p:txEl>
                                          </p:spTgt>
                                        </p:tgtEl>
                                        <p:attrNameLst>
                                          <p:attrName>style.visibility</p:attrName>
                                        </p:attrNameLst>
                                      </p:cBhvr>
                                      <p:to>
                                        <p:strVal val="visible"/>
                                      </p:to>
                                    </p:set>
                                    <p:animEffect transition="in" filter="circle(in)">
                                      <p:cBhvr>
                                        <p:cTn id="60" dur="2000"/>
                                        <p:tgtEl>
                                          <p:spTgt spid="8">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0" presetClass="entr" presetSubtype="0" fill="hold" nodeType="clickEffect">
                                  <p:stCondLst>
                                    <p:cond delay="0"/>
                                  </p:stCondLst>
                                  <p:childTnLst>
                                    <p:set>
                                      <p:cBhvr>
                                        <p:cTn id="64" dur="1" fill="hold">
                                          <p:stCondLst>
                                            <p:cond delay="0"/>
                                          </p:stCondLst>
                                        </p:cTn>
                                        <p:tgtEl>
                                          <p:spTgt spid="13">
                                            <p:txEl>
                                              <p:pRg st="0" end="0"/>
                                            </p:txEl>
                                          </p:spTgt>
                                        </p:tgtEl>
                                        <p:attrNameLst>
                                          <p:attrName>style.visibility</p:attrName>
                                        </p:attrNameLst>
                                      </p:cBhvr>
                                      <p:to>
                                        <p:strVal val="visible"/>
                                      </p:to>
                                    </p:set>
                                    <p:animEffect transition="in" filter="wedge">
                                      <p:cBhvr>
                                        <p:cTn id="65" dur="2000"/>
                                        <p:tgtEl>
                                          <p:spTgt spid="13">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4" presetClass="entr" presetSubtype="0" fill="hold" nodeType="clickEffect">
                                  <p:stCondLst>
                                    <p:cond delay="0"/>
                                  </p:stCondLst>
                                  <p:childTnLst>
                                    <p:set>
                                      <p:cBhvr>
                                        <p:cTn id="69" dur="1" fill="hold">
                                          <p:stCondLst>
                                            <p:cond delay="0"/>
                                          </p:stCondLst>
                                        </p:cTn>
                                        <p:tgtEl>
                                          <p:spTgt spid="49">
                                            <p:txEl>
                                              <p:pRg st="0" end="0"/>
                                            </p:txEl>
                                          </p:spTgt>
                                        </p:tgtEl>
                                        <p:attrNameLst>
                                          <p:attrName>style.visibility</p:attrName>
                                        </p:attrNameLst>
                                      </p:cBhvr>
                                      <p:to>
                                        <p:strVal val="visible"/>
                                      </p:to>
                                    </p:set>
                                    <p:anim to="" calcmode="lin" valueType="num">
                                      <p:cBhvr>
                                        <p:cTn id="70" dur="1" fill="hold"/>
                                        <p:tgtEl>
                                          <p:spTgt spid="49">
                                            <p:txEl>
                                              <p:pRg st="0" end="0"/>
                                            </p:txEl>
                                          </p:spTgt>
                                        </p:tgtEl>
                                        <p:attrNameLst>
                                          <p:attrName/>
                                        </p:attrNameLst>
                                      </p:cBhvr>
                                    </p:anim>
                                  </p:childTnLst>
                                </p:cTn>
                              </p:par>
                            </p:childTnLst>
                          </p:cTn>
                        </p:par>
                      </p:childTnLst>
                    </p:cTn>
                  </p:par>
                  <p:par>
                    <p:cTn id="71" fill="hold">
                      <p:stCondLst>
                        <p:cond delay="indefinite"/>
                      </p:stCondLst>
                      <p:childTnLst>
                        <p:par>
                          <p:cTn id="72" fill="hold">
                            <p:stCondLst>
                              <p:cond delay="0"/>
                            </p:stCondLst>
                            <p:childTnLst>
                              <p:par>
                                <p:cTn id="73" presetID="24" presetClass="entr" presetSubtype="0" fill="hold" nodeType="clickEffect">
                                  <p:stCondLst>
                                    <p:cond delay="0"/>
                                  </p:stCondLst>
                                  <p:childTnLst>
                                    <p:set>
                                      <p:cBhvr>
                                        <p:cTn id="74" dur="1" fill="hold">
                                          <p:stCondLst>
                                            <p:cond delay="0"/>
                                          </p:stCondLst>
                                        </p:cTn>
                                        <p:tgtEl>
                                          <p:spTgt spid="52">
                                            <p:txEl>
                                              <p:pRg st="0" end="0"/>
                                            </p:txEl>
                                          </p:spTgt>
                                        </p:tgtEl>
                                        <p:attrNameLst>
                                          <p:attrName>style.visibility</p:attrName>
                                        </p:attrNameLst>
                                      </p:cBhvr>
                                      <p:to>
                                        <p:strVal val="visible"/>
                                      </p:to>
                                    </p:set>
                                    <p:anim to="" calcmode="lin" valueType="num">
                                      <p:cBhvr>
                                        <p:cTn id="75" dur="1" fill="hold"/>
                                        <p:tgtEl>
                                          <p:spTgt spid="52">
                                            <p:txEl>
                                              <p:pRg st="0" end="0"/>
                                            </p:txEl>
                                          </p:spTgt>
                                        </p:tgtEl>
                                        <p:attrNameLst>
                                          <p:attrName/>
                                        </p:attrNameLst>
                                      </p:cBhvr>
                                    </p:anim>
                                  </p:childTnLst>
                                </p:cTn>
                              </p:par>
                            </p:childTnLst>
                          </p:cTn>
                        </p:par>
                      </p:childTnLst>
                    </p:cTn>
                  </p:par>
                  <p:par>
                    <p:cTn id="76" fill="hold">
                      <p:stCondLst>
                        <p:cond delay="indefinite"/>
                      </p:stCondLst>
                      <p:childTnLst>
                        <p:par>
                          <p:cTn id="77" fill="hold">
                            <p:stCondLst>
                              <p:cond delay="0"/>
                            </p:stCondLst>
                            <p:childTnLst>
                              <p:par>
                                <p:cTn id="78" presetID="24" presetClass="entr" presetSubtype="0" fill="hold" nodeType="clickEffect">
                                  <p:stCondLst>
                                    <p:cond delay="0"/>
                                  </p:stCondLst>
                                  <p:childTnLst>
                                    <p:set>
                                      <p:cBhvr>
                                        <p:cTn id="79" dur="1" fill="hold">
                                          <p:stCondLst>
                                            <p:cond delay="0"/>
                                          </p:stCondLst>
                                        </p:cTn>
                                        <p:tgtEl>
                                          <p:spTgt spid="59">
                                            <p:txEl>
                                              <p:pRg st="0" end="0"/>
                                            </p:txEl>
                                          </p:spTgt>
                                        </p:tgtEl>
                                        <p:attrNameLst>
                                          <p:attrName>style.visibility</p:attrName>
                                        </p:attrNameLst>
                                      </p:cBhvr>
                                      <p:to>
                                        <p:strVal val="visible"/>
                                      </p:to>
                                    </p:set>
                                    <p:anim to="" calcmode="lin" valueType="num">
                                      <p:cBhvr>
                                        <p:cTn id="80" dur="1" fill="hold"/>
                                        <p:tgtEl>
                                          <p:spTgt spid="59">
                                            <p:txEl>
                                              <p:pRg st="0" end="0"/>
                                            </p:txEl>
                                          </p:spTgt>
                                        </p:tgtEl>
                                        <p:attrNameLst>
                                          <p:attrName/>
                                        </p:attrNameLst>
                                      </p:cBhvr>
                                    </p:anim>
                                  </p:childTnLst>
                                </p:cTn>
                              </p:par>
                            </p:childTnLst>
                          </p:cTn>
                        </p:par>
                      </p:childTnLst>
                    </p:cTn>
                  </p:par>
                  <p:par>
                    <p:cTn id="81" fill="hold">
                      <p:stCondLst>
                        <p:cond delay="indefinite"/>
                      </p:stCondLst>
                      <p:childTnLst>
                        <p:par>
                          <p:cTn id="82" fill="hold">
                            <p:stCondLst>
                              <p:cond delay="0"/>
                            </p:stCondLst>
                            <p:childTnLst>
                              <p:par>
                                <p:cTn id="83" presetID="5" presetClass="entr" presetSubtype="10" fill="hold" nodeType="clickEffect">
                                  <p:stCondLst>
                                    <p:cond delay="0"/>
                                  </p:stCondLst>
                                  <p:childTnLst>
                                    <p:set>
                                      <p:cBhvr>
                                        <p:cTn id="84" dur="1" fill="hold">
                                          <p:stCondLst>
                                            <p:cond delay="0"/>
                                          </p:stCondLst>
                                        </p:cTn>
                                        <p:tgtEl>
                                          <p:spTgt spid="55">
                                            <p:txEl>
                                              <p:pRg st="0" end="0"/>
                                            </p:txEl>
                                          </p:spTgt>
                                        </p:tgtEl>
                                        <p:attrNameLst>
                                          <p:attrName>style.visibility</p:attrName>
                                        </p:attrNameLst>
                                      </p:cBhvr>
                                      <p:to>
                                        <p:strVal val="visible"/>
                                      </p:to>
                                    </p:set>
                                    <p:animEffect transition="in" filter="checkerboard(across)">
                                      <p:cBhvr>
                                        <p:cTn id="85" dur="500"/>
                                        <p:tgtEl>
                                          <p:spTgt spid="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80977" y="-171400"/>
            <a:ext cx="7467600" cy="1143000"/>
          </a:xfrm>
        </p:spPr>
        <p:txBody>
          <a:bodyPr/>
          <a:lstStyle/>
          <a:p>
            <a:r>
              <a:rPr lang="en-US" b="1" dirty="0"/>
              <a:t>Trust in the </a:t>
            </a:r>
            <a:r>
              <a:rPr lang="en-US" b="1" dirty="0" err="1"/>
              <a:t>Eu</a:t>
            </a:r>
            <a:r>
              <a:rPr lang="en-US" b="1" dirty="0"/>
              <a:t> and National institutions</a:t>
            </a:r>
            <a:r>
              <a:rPr lang="el-GR" b="1" dirty="0"/>
              <a:t> 2016</a:t>
            </a:r>
          </a:p>
        </p:txBody>
      </p:sp>
      <p:sp>
        <p:nvSpPr>
          <p:cNvPr id="3" name="2 - Θέση περιεχομένου"/>
          <p:cNvSpPr>
            <a:spLocks noGrp="1"/>
          </p:cNvSpPr>
          <p:nvPr>
            <p:ph sz="quarter" idx="1"/>
          </p:nvPr>
        </p:nvSpPr>
        <p:spPr>
          <a:xfrm>
            <a:off x="251520" y="890922"/>
            <a:ext cx="7467600" cy="2404864"/>
          </a:xfrm>
        </p:spPr>
        <p:txBody>
          <a:bodyPr>
            <a:normAutofit/>
          </a:bodyPr>
          <a:lstStyle/>
          <a:p>
            <a:r>
              <a:rPr lang="el-GR" sz="1800" dirty="0">
                <a:latin typeface="Times New Roman" pitchFamily="18" charset="0"/>
                <a:cs typeface="Times New Roman" pitchFamily="18" charset="0"/>
              </a:rPr>
              <a:t>Από την Άνοιξη του 2015 έως το φθινόπωρο του 2015 η εμπιστοσύνη στην Ευρωπαϊκή Ένωση πέφτει κατακόρυφα 8 ποσοστιαίες μονάδες. </a:t>
            </a:r>
          </a:p>
          <a:p>
            <a:pPr>
              <a:buFont typeface="Wingdings" pitchFamily="2" charset="2"/>
              <a:buChar char="Ø"/>
            </a:pPr>
            <a:r>
              <a:rPr lang="el-GR" sz="1800" dirty="0">
                <a:latin typeface="Times New Roman" pitchFamily="18" charset="0"/>
                <a:cs typeface="Times New Roman" pitchFamily="18" charset="0"/>
              </a:rPr>
              <a:t>2015 άνοιξη 40</a:t>
            </a:r>
            <a:r>
              <a:rPr lang="el-GR" sz="1800" dirty="0">
                <a:latin typeface="Calibri"/>
                <a:cs typeface="Times New Roman" pitchFamily="18" charset="0"/>
              </a:rPr>
              <a:t>% </a:t>
            </a:r>
          </a:p>
          <a:p>
            <a:pPr>
              <a:buFont typeface="Wingdings" pitchFamily="2" charset="2"/>
              <a:buChar char="Ø"/>
            </a:pPr>
            <a:r>
              <a:rPr lang="el-GR" sz="1800" dirty="0">
                <a:latin typeface="Calibri"/>
                <a:cs typeface="Times New Roman" pitchFamily="18" charset="0"/>
              </a:rPr>
              <a:t>2015 φθινόπωρο 32%</a:t>
            </a:r>
          </a:p>
          <a:p>
            <a:pPr>
              <a:buFont typeface="Wingdings" pitchFamily="2" charset="2"/>
              <a:buChar char="Ø"/>
            </a:pPr>
            <a:r>
              <a:rPr lang="el-GR" sz="1800" dirty="0">
                <a:latin typeface="Calibri"/>
                <a:cs typeface="Times New Roman" pitchFamily="18" charset="0"/>
              </a:rPr>
              <a:t>2016 άνοιξη 33%</a:t>
            </a:r>
          </a:p>
          <a:p>
            <a:pPr>
              <a:buFont typeface="Wingdings" pitchFamily="2" charset="2"/>
              <a:buChar char="Ø"/>
            </a:pPr>
            <a:r>
              <a:rPr lang="el-GR" sz="1800" dirty="0">
                <a:solidFill>
                  <a:schemeClr val="accent3"/>
                </a:solidFill>
                <a:latin typeface="Calibri"/>
                <a:cs typeface="Times New Roman" pitchFamily="18" charset="0"/>
              </a:rPr>
              <a:t>2016 </a:t>
            </a:r>
            <a:r>
              <a:rPr lang="el-GR" sz="1800" dirty="0">
                <a:solidFill>
                  <a:schemeClr val="accent3"/>
                </a:solidFill>
                <a:latin typeface="Times New Roman" pitchFamily="18" charset="0"/>
                <a:cs typeface="Times New Roman" pitchFamily="18" charset="0"/>
              </a:rPr>
              <a:t>φθινόπωρο  36%  σταδιακά ανεβαίνει </a:t>
            </a:r>
          </a:p>
          <a:p>
            <a:pPr>
              <a:buFont typeface="Wingdings" pitchFamily="2" charset="2"/>
              <a:buChar char="Ø"/>
            </a:pPr>
            <a:endParaRPr lang="el-GR" sz="1800" dirty="0">
              <a:latin typeface="Times New Roman" pitchFamily="18" charset="0"/>
              <a:cs typeface="Times New Roman" pitchFamily="18" charset="0"/>
            </a:endParaRPr>
          </a:p>
        </p:txBody>
      </p:sp>
      <p:sp>
        <p:nvSpPr>
          <p:cNvPr id="5" name="1 - Τίτλος"/>
          <p:cNvSpPr txBox="1">
            <a:spLocks/>
          </p:cNvSpPr>
          <p:nvPr/>
        </p:nvSpPr>
        <p:spPr>
          <a:xfrm>
            <a:off x="-33004" y="0"/>
            <a:ext cx="7467600" cy="114300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l-GR" sz="3000" b="0" i="0" u="none" strike="noStrike" kern="1200" cap="small" spc="0" normalizeH="0" baseline="0" noProof="0" dirty="0">
              <a:ln>
                <a:noFill/>
              </a:ln>
              <a:solidFill>
                <a:schemeClr val="tx2"/>
              </a:solidFill>
              <a:effectLst/>
              <a:uLnTx/>
              <a:uFillTx/>
              <a:latin typeface="+mj-lt"/>
              <a:ea typeface="+mj-ea"/>
              <a:cs typeface="+mj-cs"/>
            </a:endParaRPr>
          </a:p>
        </p:txBody>
      </p:sp>
      <p:sp>
        <p:nvSpPr>
          <p:cNvPr id="7" name="1 - Τίτλος"/>
          <p:cNvSpPr txBox="1">
            <a:spLocks/>
          </p:cNvSpPr>
          <p:nvPr/>
        </p:nvSpPr>
        <p:spPr>
          <a:xfrm>
            <a:off x="251520" y="3066529"/>
            <a:ext cx="7467600" cy="436910"/>
          </a:xfrm>
          <a:prstGeom prst="rect">
            <a:avLst/>
          </a:prstGeom>
        </p:spPr>
        <p:txBody>
          <a:bodyPr vert="horz"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small" spc="0" normalizeH="0" baseline="0" noProof="0" dirty="0">
                <a:ln>
                  <a:noFill/>
                </a:ln>
                <a:solidFill>
                  <a:schemeClr val="tx2"/>
                </a:solidFill>
                <a:effectLst/>
                <a:uLnTx/>
                <a:uFillTx/>
                <a:latin typeface="+mj-lt"/>
                <a:ea typeface="+mj-ea"/>
                <a:cs typeface="+mj-cs"/>
              </a:rPr>
              <a:t>Image of the European Union 2016</a:t>
            </a:r>
            <a:r>
              <a:rPr lang="el-GR" sz="2800" b="1" cap="small" dirty="0">
                <a:solidFill>
                  <a:schemeClr val="tx2"/>
                </a:solidFill>
                <a:latin typeface="+mj-lt"/>
                <a:ea typeface="+mj-ea"/>
                <a:cs typeface="+mj-cs"/>
              </a:rPr>
              <a:t> </a:t>
            </a:r>
            <a:r>
              <a:rPr kumimoji="0" lang="en-US" sz="2800" b="1" i="0" u="none" strike="noStrike" kern="1200" cap="small" spc="0" normalizeH="0" baseline="0" noProof="0" dirty="0">
                <a:ln>
                  <a:noFill/>
                </a:ln>
                <a:solidFill>
                  <a:schemeClr val="tx2"/>
                </a:solidFill>
                <a:effectLst/>
                <a:uLnTx/>
                <a:uFillTx/>
                <a:latin typeface="+mj-lt"/>
                <a:ea typeface="+mj-ea"/>
                <a:cs typeface="+mj-cs"/>
              </a:rPr>
              <a:t> </a:t>
            </a:r>
            <a:endParaRPr kumimoji="0" lang="el-GR" sz="2800" b="1" i="0" u="none" strike="noStrike" kern="1200" cap="small" spc="0" normalizeH="0" baseline="0" noProof="0" dirty="0">
              <a:ln>
                <a:noFill/>
              </a:ln>
              <a:solidFill>
                <a:schemeClr val="tx2"/>
              </a:solidFill>
              <a:effectLst/>
              <a:uLnTx/>
              <a:uFillTx/>
              <a:latin typeface="+mj-lt"/>
              <a:ea typeface="+mj-ea"/>
              <a:cs typeface="+mj-cs"/>
            </a:endParaRPr>
          </a:p>
        </p:txBody>
      </p:sp>
      <p:sp>
        <p:nvSpPr>
          <p:cNvPr id="6" name="5 - TextBox"/>
          <p:cNvSpPr txBox="1"/>
          <p:nvPr/>
        </p:nvSpPr>
        <p:spPr>
          <a:xfrm>
            <a:off x="251520" y="3841790"/>
            <a:ext cx="7704856" cy="3016210"/>
          </a:xfrm>
          <a:prstGeom prst="rect">
            <a:avLst/>
          </a:prstGeom>
          <a:noFill/>
        </p:spPr>
        <p:txBody>
          <a:bodyPr wrap="square" rtlCol="0">
            <a:spAutoFit/>
          </a:bodyPr>
          <a:lstStyle/>
          <a:p>
            <a:pPr>
              <a:buFont typeface="Wingdings" pitchFamily="2" charset="2"/>
              <a:buChar char="v"/>
            </a:pPr>
            <a:r>
              <a:rPr lang="el-GR" sz="2000" dirty="0">
                <a:latin typeface="Times New Roman" pitchFamily="18" charset="0"/>
                <a:cs typeface="Times New Roman" pitchFamily="18" charset="0"/>
              </a:rPr>
              <a:t> </a:t>
            </a:r>
            <a:r>
              <a:rPr lang="el-GR" dirty="0">
                <a:latin typeface="Times New Roman" pitchFamily="18" charset="0"/>
                <a:cs typeface="Times New Roman" pitchFamily="18" charset="0"/>
              </a:rPr>
              <a:t>Την Άνοιξη του 2016 η θετική εικόνα της Ευρωπαϊκής Ένωσης έχει πέσει στο 34% ενώ η ουδέτερη έχει ανέβει στο 38%. Τέλος η αρνητική εικόνα σημειώνει ποσοστά 27% </a:t>
            </a:r>
          </a:p>
          <a:p>
            <a:pPr>
              <a:buFont typeface="Wingdings" pitchFamily="2" charset="2"/>
              <a:buChar char="v"/>
            </a:pPr>
            <a:endParaRPr lang="el-GR" dirty="0">
              <a:latin typeface="Times New Roman" pitchFamily="18" charset="0"/>
              <a:cs typeface="Times New Roman" pitchFamily="18" charset="0"/>
            </a:endParaRPr>
          </a:p>
          <a:p>
            <a:pPr>
              <a:buFont typeface="Wingdings" pitchFamily="2" charset="2"/>
              <a:buChar char="v"/>
            </a:pPr>
            <a:r>
              <a:rPr lang="el-GR" dirty="0">
                <a:latin typeface="Times New Roman" pitchFamily="18" charset="0"/>
                <a:cs typeface="Times New Roman" pitchFamily="18" charset="0"/>
              </a:rPr>
              <a:t>Το φθινόπωρο του ίδιου χρόνου τα ποσοστά παραμένουν ίδια με ελάχιστες διαφορές στις ποσοστιαίες μονάδες</a:t>
            </a:r>
          </a:p>
          <a:p>
            <a:endParaRPr lang="el-GR" sz="2000" dirty="0">
              <a:latin typeface="Times New Roman" pitchFamily="18" charset="0"/>
              <a:cs typeface="Times New Roman" pitchFamily="18" charset="0"/>
            </a:endParaRPr>
          </a:p>
          <a:p>
            <a:endParaRPr lang="el-GR" sz="2000" dirty="0">
              <a:latin typeface="Times New Roman" pitchFamily="18" charset="0"/>
              <a:cs typeface="Times New Roman" pitchFamily="18" charset="0"/>
            </a:endParaRPr>
          </a:p>
          <a:p>
            <a:endParaRPr lang="el-GR" sz="2000" dirty="0">
              <a:latin typeface="Times New Roman" pitchFamily="18" charset="0"/>
              <a:cs typeface="Times New Roman" pitchFamily="18" charset="0"/>
            </a:endParaRPr>
          </a:p>
          <a:p>
            <a:endParaRPr lang="el-GR" sz="2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edge">
                                      <p:cBhvr>
                                        <p:cTn id="7" dur="2000"/>
                                        <p:tgtEl>
                                          <p:spTgt spid="6">
                                            <p:txEl>
                                              <p:pRg st="0" end="0"/>
                                            </p:txEl>
                                          </p:spTgt>
                                        </p:tgtEl>
                                      </p:cBhvr>
                                    </p:animEffect>
                                  </p:childTnLst>
                                </p:cTn>
                              </p:par>
                              <p:par>
                                <p:cTn id="8" presetID="20" presetClass="entr" presetSubtype="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wedge">
                                      <p:cBhvr>
                                        <p:cTn id="10" dur="2000"/>
                                        <p:tgtEl>
                                          <p:spTgt spid="6">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ox(in)">
                                      <p:cBhvr>
                                        <p:cTn id="15" dur="500"/>
                                        <p:tgtEl>
                                          <p:spTgt spid="3">
                                            <p:txEl>
                                              <p:pRg st="0" end="0"/>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ox(in)">
                                      <p:cBhvr>
                                        <p:cTn id="18" dur="500"/>
                                        <p:tgtEl>
                                          <p:spTgt spid="3">
                                            <p:txEl>
                                              <p:pRg st="1" end="1"/>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ox(in)">
                                      <p:cBhvr>
                                        <p:cTn id="21" dur="500"/>
                                        <p:tgtEl>
                                          <p:spTgt spid="3">
                                            <p:txEl>
                                              <p:pRg st="2" end="2"/>
                                            </p:txEl>
                                          </p:spTgt>
                                        </p:tgtEl>
                                      </p:cBhvr>
                                    </p:animEffect>
                                  </p:childTnLst>
                                </p:cTn>
                              </p:par>
                              <p:par>
                                <p:cTn id="22" presetID="4" presetClass="entr" presetSubtype="16"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ox(in)">
                                      <p:cBhvr>
                                        <p:cTn id="24" dur="500"/>
                                        <p:tgtEl>
                                          <p:spTgt spid="3">
                                            <p:txEl>
                                              <p:pRg st="3" end="3"/>
                                            </p:txEl>
                                          </p:spTgt>
                                        </p:tgtEl>
                                      </p:cBhvr>
                                    </p:animEffect>
                                  </p:childTnLst>
                                </p:cTn>
                              </p:par>
                              <p:par>
                                <p:cTn id="25" presetID="4" presetClass="entr" presetSubtype="16"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1.jpg"/>
          <p:cNvPicPr>
            <a:picLocks noGrp="1" noChangeAspect="1"/>
          </p:cNvPicPr>
          <p:nvPr>
            <p:ph sz="quarter" idx="1"/>
          </p:nvPr>
        </p:nvPicPr>
        <p:blipFill>
          <a:blip r:embed="rId2" cstate="print"/>
          <a:stretch>
            <a:fillRect/>
          </a:stretch>
        </p:blipFill>
        <p:spPr>
          <a:xfrm>
            <a:off x="683568" y="908720"/>
            <a:ext cx="6634262" cy="5256584"/>
          </a:xfrm>
        </p:spPr>
      </p:pic>
      <p:sp>
        <p:nvSpPr>
          <p:cNvPr id="5" name="1 - Τίτλος"/>
          <p:cNvSpPr>
            <a:spLocks noGrp="1"/>
          </p:cNvSpPr>
          <p:nvPr>
            <p:ph type="title"/>
          </p:nvPr>
        </p:nvSpPr>
        <p:spPr>
          <a:xfrm>
            <a:off x="395536" y="548680"/>
            <a:ext cx="7467600" cy="504056"/>
          </a:xfrm>
        </p:spPr>
        <p:txBody>
          <a:bodyPr>
            <a:normAutofit fontScale="90000"/>
          </a:bodyPr>
          <a:lstStyle/>
          <a:p>
            <a:r>
              <a:rPr lang="el-GR" b="1" dirty="0"/>
              <a:t>Στατιστική απεικόνιση μέχρι το φθινόπωρο του 2016</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a:t>Image of the European Union 2018 Spring</a:t>
            </a:r>
            <a:endParaRPr lang="el-GR" b="1" dirty="0"/>
          </a:p>
        </p:txBody>
      </p:sp>
      <p:sp>
        <p:nvSpPr>
          <p:cNvPr id="3" name="2 - Θέση περιεχομένου"/>
          <p:cNvSpPr>
            <a:spLocks noGrp="1"/>
          </p:cNvSpPr>
          <p:nvPr>
            <p:ph sz="quarter" idx="1"/>
          </p:nvPr>
        </p:nvSpPr>
        <p:spPr/>
        <p:txBody>
          <a:bodyPr>
            <a:normAutofit/>
          </a:bodyPr>
          <a:lstStyle/>
          <a:p>
            <a:r>
              <a:rPr lang="el-GR" sz="2000" dirty="0">
                <a:latin typeface="Times New Roman" pitchFamily="18" charset="0"/>
                <a:cs typeface="Times New Roman" pitchFamily="18" charset="0"/>
              </a:rPr>
              <a:t>Βλέπουμε ότι γενικά αρχίζει να ανεβαίνει πάλι και παραμένει σταθερή τα τρία τελευταία χρόνια.</a:t>
            </a:r>
          </a:p>
          <a:p>
            <a:pPr>
              <a:buNone/>
            </a:pPr>
            <a:endParaRPr lang="el-GR" sz="2000" dirty="0">
              <a:latin typeface="Times New Roman" pitchFamily="18" charset="0"/>
              <a:cs typeface="Times New Roman" pitchFamily="18" charset="0"/>
            </a:endParaRPr>
          </a:p>
        </p:txBody>
      </p:sp>
      <p:pic>
        <p:nvPicPr>
          <p:cNvPr id="4" name="3 - Εικόνα" descr="eb_89_first_en (2)1.jpg"/>
          <p:cNvPicPr>
            <a:picLocks noChangeAspect="1"/>
          </p:cNvPicPr>
          <p:nvPr/>
        </p:nvPicPr>
        <p:blipFill>
          <a:blip r:embed="rId2" cstate="print"/>
          <a:stretch>
            <a:fillRect/>
          </a:stretch>
        </p:blipFill>
        <p:spPr>
          <a:xfrm>
            <a:off x="395536" y="2636912"/>
            <a:ext cx="7552606" cy="38126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a:t>Trust </a:t>
            </a:r>
            <a:r>
              <a:rPr lang="el-GR" b="1" dirty="0" err="1"/>
              <a:t>ιν</a:t>
            </a:r>
            <a:r>
              <a:rPr lang="el-GR" b="1" dirty="0"/>
              <a:t> </a:t>
            </a:r>
            <a:r>
              <a:rPr lang="el-GR" b="1" dirty="0" err="1"/>
              <a:t>τηε</a:t>
            </a:r>
            <a:r>
              <a:rPr lang="en-US" b="1" dirty="0"/>
              <a:t> EU and national institutions </a:t>
            </a:r>
            <a:r>
              <a:rPr lang="el-GR" b="1" dirty="0"/>
              <a:t>2018</a:t>
            </a:r>
          </a:p>
        </p:txBody>
      </p:sp>
      <p:sp>
        <p:nvSpPr>
          <p:cNvPr id="3" name="2 - Θέση περιεχομένου"/>
          <p:cNvSpPr>
            <a:spLocks noGrp="1"/>
          </p:cNvSpPr>
          <p:nvPr>
            <p:ph sz="quarter" idx="1"/>
          </p:nvPr>
        </p:nvSpPr>
        <p:spPr/>
        <p:txBody>
          <a:bodyPr/>
          <a:lstStyle/>
          <a:p>
            <a:r>
              <a:rPr lang="el-GR" sz="2000" dirty="0">
                <a:latin typeface="Times New Roman" pitchFamily="18" charset="0"/>
                <a:cs typeface="Times New Roman" pitchFamily="18" charset="0"/>
              </a:rPr>
              <a:t>Συμπέρασμα </a:t>
            </a:r>
          </a:p>
          <a:p>
            <a:endParaRPr lang="el-GR" sz="2000" dirty="0">
              <a:latin typeface="Times New Roman" pitchFamily="18" charset="0"/>
              <a:cs typeface="Times New Roman" pitchFamily="18" charset="0"/>
            </a:endParaRPr>
          </a:p>
          <a:p>
            <a:endParaRPr lang="el-GR" dirty="0"/>
          </a:p>
          <a:p>
            <a:endParaRPr lang="el-GR" dirty="0"/>
          </a:p>
          <a:p>
            <a:endParaRPr lang="el-GR" dirty="0"/>
          </a:p>
          <a:p>
            <a:endParaRPr lang="el-GR" dirty="0"/>
          </a:p>
          <a:p>
            <a:pPr>
              <a:buNone/>
            </a:pPr>
            <a:endParaRPr lang="el-GR" sz="2000" dirty="0">
              <a:latin typeface="Times New Roman" pitchFamily="18" charset="0"/>
              <a:cs typeface="Times New Roman" pitchFamily="18" charset="0"/>
            </a:endParaRPr>
          </a:p>
          <a:p>
            <a:pPr>
              <a:buNone/>
            </a:pPr>
            <a:endParaRPr lang="en-US" sz="2000" dirty="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pPr>
              <a:buNone/>
            </a:pPr>
            <a:endParaRPr lang="el-GR" sz="2000" dirty="0">
              <a:latin typeface="Times New Roman" pitchFamily="18" charset="0"/>
              <a:cs typeface="Times New Roman" pitchFamily="18" charset="0"/>
            </a:endParaRPr>
          </a:p>
        </p:txBody>
      </p:sp>
      <p:sp>
        <p:nvSpPr>
          <p:cNvPr id="5" name="4 - Δεξιό βέλος"/>
          <p:cNvSpPr/>
          <p:nvPr/>
        </p:nvSpPr>
        <p:spPr>
          <a:xfrm>
            <a:off x="2771800" y="1844824"/>
            <a:ext cx="360040"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TextBox"/>
          <p:cNvSpPr txBox="1"/>
          <p:nvPr/>
        </p:nvSpPr>
        <p:spPr>
          <a:xfrm>
            <a:off x="3491880" y="1340768"/>
            <a:ext cx="4248472" cy="1815882"/>
          </a:xfrm>
          <a:prstGeom prst="rect">
            <a:avLst/>
          </a:prstGeom>
          <a:noFill/>
        </p:spPr>
        <p:txBody>
          <a:bodyPr wrap="square" rtlCol="0">
            <a:spAutoFit/>
          </a:bodyPr>
          <a:lstStyle/>
          <a:p>
            <a:r>
              <a:rPr lang="el-GR" sz="1600" dirty="0" err="1">
                <a:latin typeface="Times New Roman" pitchFamily="18" charset="0"/>
                <a:cs typeface="Times New Roman" pitchFamily="18" charset="0"/>
              </a:rPr>
              <a:t>Παρόλες</a:t>
            </a:r>
            <a:r>
              <a:rPr lang="el-GR" sz="1600" dirty="0">
                <a:latin typeface="Times New Roman" pitchFamily="18" charset="0"/>
                <a:cs typeface="Times New Roman" pitchFamily="18" charset="0"/>
              </a:rPr>
              <a:t> τις δυσκολίες πάντα η εμπιστοσύνη στην Ευρωπαϊκή ένωση είναι πιο μεγάλη από τους εθνικούς θεσμούς</a:t>
            </a:r>
          </a:p>
          <a:p>
            <a:r>
              <a:rPr lang="el-GR" sz="1600" dirty="0">
                <a:latin typeface="Times New Roman" pitchFamily="18" charset="0"/>
                <a:cs typeface="Times New Roman" pitchFamily="18" charset="0"/>
              </a:rPr>
              <a:t>Ενώ το οξύμωρο είναι ότι θεωρούμε την Ευρώπη υπαίτια για τα δεινά της ευρωπαϊκής κοινωνίας των τελευταίων χρόνων, νιώθουμε παράλληλα μία μεγαλύτερη ασφάλεια σε αυτήν</a:t>
            </a:r>
          </a:p>
        </p:txBody>
      </p:sp>
      <p:pic>
        <p:nvPicPr>
          <p:cNvPr id="7" name="6 - Εικόνα" descr="7.jpg"/>
          <p:cNvPicPr>
            <a:picLocks noChangeAspect="1"/>
          </p:cNvPicPr>
          <p:nvPr/>
        </p:nvPicPr>
        <p:blipFill>
          <a:blip r:embed="rId2" cstate="print"/>
          <a:stretch>
            <a:fillRect/>
          </a:stretch>
        </p:blipFill>
        <p:spPr>
          <a:xfrm>
            <a:off x="467544" y="3429000"/>
            <a:ext cx="7272808" cy="27980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to="" calcmode="lin" valueType="num">
                                      <p:cBhvr>
                                        <p:cTn id="12" dur="1" fill="hold"/>
                                        <p:tgtEl>
                                          <p:spTgt spid="6">
                                            <p:txEl>
                                              <p:pRg st="0" end="0"/>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 to="" calcmode="lin" valueType="num">
                                      <p:cBhvr>
                                        <p:cTn id="15" dur="1" fill="hold"/>
                                        <p:tgtEl>
                                          <p:spTgt spid="6">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395536" y="1700808"/>
            <a:ext cx="7467600" cy="3773016"/>
          </a:xfrm>
        </p:spPr>
        <p:txBody>
          <a:bodyPr>
            <a:noAutofit/>
          </a:bodyPr>
          <a:lstStyle/>
          <a:p>
            <a:r>
              <a:rPr lang="el-GR" sz="1400" dirty="0">
                <a:latin typeface="Times New Roman" pitchFamily="18" charset="0"/>
                <a:cs typeface="Times New Roman" pitchFamily="18" charset="0"/>
              </a:rPr>
              <a:t>Η βασική ιδέα της σύγχρονης δημοκρατίας είναι η ιδέα της λαϊκής κυριαρχίας και κύριος στόχος της δημοκρατικής διακυβέρνησης είναι η εφαρμογή της λαϊκής βούλησης.</a:t>
            </a:r>
          </a:p>
          <a:p>
            <a:pPr>
              <a:buNone/>
            </a:pPr>
            <a:endParaRPr lang="el-GR" sz="1400" dirty="0">
              <a:latin typeface="Times New Roman" pitchFamily="18" charset="0"/>
              <a:cs typeface="Times New Roman" pitchFamily="18" charset="0"/>
            </a:endParaRPr>
          </a:p>
          <a:p>
            <a:r>
              <a:rPr lang="el-GR" sz="1400" dirty="0">
                <a:latin typeface="Times New Roman" pitchFamily="18" charset="0"/>
                <a:cs typeface="Times New Roman" pitchFamily="18" charset="0"/>
              </a:rPr>
              <a:t>Με αυτό το σκεπτικό το Δ.Ε της ένωσης αναφέρεται ακριβώς στη δυσαρμονία της απαίτησης της σύγχρονης δημοκρατίας και της εφαρμογής της σε πολιτικό επίπεδο από την ΕΕ.</a:t>
            </a:r>
          </a:p>
          <a:p>
            <a:endParaRPr lang="el-GR" sz="1400" dirty="0">
              <a:latin typeface="Times New Roman" pitchFamily="18" charset="0"/>
              <a:cs typeface="Times New Roman" pitchFamily="18" charset="0"/>
            </a:endParaRPr>
          </a:p>
          <a:p>
            <a:r>
              <a:rPr lang="el-GR" sz="1400" dirty="0">
                <a:latin typeface="Times New Roman" pitchFamily="18" charset="0"/>
                <a:cs typeface="Times New Roman" pitchFamily="18" charset="0"/>
              </a:rPr>
              <a:t>Η ΕΕ σε πολλές περιπτώσεις, πχ στη διαχείριση της οικονομικής κρίσης  έδρασε χωρίς να υπολογίζει την λαϊκή βούληση   και έτσι δημιουργήθηκε αυτό που ονομάζουμε δημοκρατικό έλλειμμα.</a:t>
            </a:r>
          </a:p>
          <a:p>
            <a:r>
              <a:rPr lang="el-GR" sz="1400" dirty="0">
                <a:latin typeface="Times New Roman" pitchFamily="18" charset="0"/>
                <a:cs typeface="Times New Roman" pitchFamily="18" charset="0"/>
              </a:rPr>
              <a:t>Γενικά οι Ευρωπαϊκοί θεσμοί, οι αποφάσεις όπως και οι περισσότερες διαδικασίες υποφέρουν σε μεγάλο βαθμό από δημοκρατικό έλλειμμα.</a:t>
            </a:r>
          </a:p>
          <a:p>
            <a:endParaRPr lang="el-GR" sz="1400" dirty="0">
              <a:latin typeface="Times New Roman" pitchFamily="18" charset="0"/>
              <a:cs typeface="Times New Roman" pitchFamily="18" charset="0"/>
            </a:endParaRPr>
          </a:p>
          <a:p>
            <a:r>
              <a:rPr lang="el-GR" sz="1400" dirty="0">
                <a:latin typeface="Times New Roman" pitchFamily="18" charset="0"/>
                <a:cs typeface="Times New Roman" pitchFamily="18" charset="0"/>
              </a:rPr>
              <a:t>Οι ευρωπαίοι ψηφοφόροι δεν νιώθουν πως έχουν έναν αποτελεσματικό τρόπο να επηρεάσουν με τη γνώμη τους το Κοινοβούλιο</a:t>
            </a:r>
            <a:r>
              <a:rPr lang="el-GR" sz="1400" dirty="0">
                <a:solidFill>
                  <a:srgbClr val="FF0000"/>
                </a:solidFill>
                <a:latin typeface="Times New Roman" pitchFamily="18" charset="0"/>
                <a:cs typeface="Times New Roman" pitchFamily="18" charset="0"/>
              </a:rPr>
              <a:t>.</a:t>
            </a:r>
            <a:endParaRPr lang="el-GR" sz="1400" dirty="0">
              <a:latin typeface="Calibri"/>
              <a:cs typeface="Times New Roman" pitchFamily="18" charset="0"/>
            </a:endParaRPr>
          </a:p>
          <a:p>
            <a:pPr>
              <a:buNone/>
            </a:pPr>
            <a:r>
              <a:rPr lang="el-GR" sz="1400" dirty="0">
                <a:latin typeface="Calibri"/>
                <a:cs typeface="Times New Roman" pitchFamily="18" charset="0"/>
              </a:rPr>
              <a:t> </a:t>
            </a:r>
          </a:p>
          <a:p>
            <a:r>
              <a:rPr lang="el-GR" sz="1400" dirty="0">
                <a:latin typeface="Calibri"/>
                <a:cs typeface="Times New Roman" pitchFamily="18" charset="0"/>
              </a:rPr>
              <a:t>Το θέμα της έλλειψης νομιμοποίησης έχει απασχολήσει κάθε κράτος μέλος κατά την διαδικασία της ευρωπαϊκής ενοποίησης</a:t>
            </a:r>
          </a:p>
          <a:p>
            <a:pPr>
              <a:buNone/>
            </a:pPr>
            <a:endParaRPr lang="el-GR" sz="1400" dirty="0">
              <a:latin typeface="Times New Roman" pitchFamily="18" charset="0"/>
              <a:cs typeface="Times New Roman" pitchFamily="18" charset="0"/>
            </a:endParaRPr>
          </a:p>
        </p:txBody>
      </p:sp>
      <p:sp>
        <p:nvSpPr>
          <p:cNvPr id="4" name="1 - Τίτλος"/>
          <p:cNvSpPr>
            <a:spLocks noGrp="1"/>
          </p:cNvSpPr>
          <p:nvPr>
            <p:ph type="title"/>
          </p:nvPr>
        </p:nvSpPr>
        <p:spPr/>
        <p:txBody>
          <a:bodyPr>
            <a:normAutofit/>
          </a:bodyPr>
          <a:lstStyle/>
          <a:p>
            <a:r>
              <a:rPr lang="el-GR" b="1" dirty="0">
                <a:latin typeface="Times New Roman" pitchFamily="18" charset="0"/>
                <a:cs typeface="Times New Roman" pitchFamily="18" charset="0"/>
              </a:rPr>
              <a:t>Δημοκρατικό έλλειμμα</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par>
                                <p:cTn id="8" presetID="2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edge">
                                      <p:cBhvr>
                                        <p:cTn id="10" dur="2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checkerboard(across)">
                                      <p:cBhvr>
                                        <p:cTn id="15" dur="500"/>
                                        <p:tgtEl>
                                          <p:spTgt spid="3">
                                            <p:txEl>
                                              <p:pRg st="4" end="4"/>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checkerboard(across)">
                                      <p:cBhvr>
                                        <p:cTn id="18" dur="5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to="" calcmode="lin" valueType="num">
                                      <p:cBhvr>
                                        <p:cTn id="23" dur="1" fill="hold"/>
                                        <p:tgtEl>
                                          <p:spTgt spid="3">
                                            <p:txEl>
                                              <p:pRg st="7" end="7"/>
                                            </p:txEl>
                                          </p:spTgt>
                                        </p:tgtEl>
                                        <p:attrNameLst>
                                          <p:attrName/>
                                        </p:attrNameLst>
                                      </p:cBhvr>
                                    </p:anim>
                                  </p:childTnLst>
                                </p:cTn>
                              </p:par>
                              <p:par>
                                <p:cTn id="24" presetID="24" presetClass="entr" presetSubtype="0" fill="hold" nodeType="with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 to="" calcmode="lin" valueType="num">
                                      <p:cBhvr>
                                        <p:cTn id="26" dur="1" fill="hold"/>
                                        <p:tgtEl>
                                          <p:spTgt spid="3">
                                            <p:txEl>
                                              <p:pRg st="8" end="8"/>
                                            </p:txEl>
                                          </p:spTgt>
                                        </p:tgtEl>
                                        <p:attrNameLst>
                                          <p:attrName/>
                                        </p:attrNameLst>
                                      </p:cBhvr>
                                    </p:anim>
                                  </p:childTnLst>
                                </p:cTn>
                              </p:par>
                              <p:par>
                                <p:cTn id="27" presetID="24"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 to="" calcmode="lin" valueType="num">
                                      <p:cBhvr>
                                        <p:cTn id="29" dur="1" fill="hold"/>
                                        <p:tgtEl>
                                          <p:spTgt spid="3">
                                            <p:txEl>
                                              <p:pRg st="9" end="9"/>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err="1">
                <a:latin typeface="Times New Roman" pitchFamily="18" charset="0"/>
                <a:cs typeface="Times New Roman" pitchFamily="18" charset="0"/>
              </a:rPr>
              <a:t>Νομιμοποιηση</a:t>
            </a:r>
            <a:r>
              <a:rPr lang="el-GR" b="1" dirty="0">
                <a:latin typeface="Times New Roman" pitchFamily="18" charset="0"/>
                <a:cs typeface="Times New Roman" pitchFamily="18" charset="0"/>
              </a:rPr>
              <a:t> </a:t>
            </a:r>
          </a:p>
        </p:txBody>
      </p:sp>
      <p:sp>
        <p:nvSpPr>
          <p:cNvPr id="3" name="2 - Θέση περιεχομένου"/>
          <p:cNvSpPr>
            <a:spLocks noGrp="1"/>
          </p:cNvSpPr>
          <p:nvPr>
            <p:ph sz="quarter" idx="1"/>
          </p:nvPr>
        </p:nvSpPr>
        <p:spPr/>
        <p:txBody>
          <a:bodyPr>
            <a:normAutofit/>
          </a:bodyPr>
          <a:lstStyle/>
          <a:p>
            <a:endParaRPr lang="el-GR" sz="2000" dirty="0">
              <a:latin typeface="Times New Roman" pitchFamily="18" charset="0"/>
              <a:cs typeface="Times New Roman" pitchFamily="18" charset="0"/>
            </a:endParaRPr>
          </a:p>
          <a:p>
            <a:r>
              <a:rPr lang="el-GR" sz="2000" dirty="0">
                <a:latin typeface="Times New Roman" pitchFamily="18" charset="0"/>
                <a:cs typeface="Times New Roman" pitchFamily="18" charset="0"/>
              </a:rPr>
              <a:t>Κρίση νομιμοποίησης-Ταυτότητα κρίσης</a:t>
            </a:r>
          </a:p>
          <a:p>
            <a:pPr>
              <a:buFont typeface="Wingdings" pitchFamily="2" charset="2"/>
              <a:buChar char="v"/>
            </a:pPr>
            <a:r>
              <a:rPr lang="el-GR" sz="1600" dirty="0">
                <a:latin typeface="Times New Roman" pitchFamily="18" charset="0"/>
                <a:cs typeface="Times New Roman" pitchFamily="18" charset="0"/>
              </a:rPr>
              <a:t>Η ευρωπαϊκή νομιμοποίηση βρίσκεται σε οριακό σημείο και η ευρωπαϊκή ένωση σε πολλαπλή κρίση.</a:t>
            </a:r>
          </a:p>
          <a:p>
            <a:pPr>
              <a:buFont typeface="Wingdings" pitchFamily="2" charset="2"/>
              <a:buChar char="v"/>
            </a:pPr>
            <a:r>
              <a:rPr lang="el-GR" sz="1600" dirty="0">
                <a:latin typeface="Times New Roman" pitchFamily="18" charset="0"/>
                <a:cs typeface="Times New Roman" pitchFamily="18" charset="0"/>
              </a:rPr>
              <a:t>Η κρίση είναι οικονομική, κοινωνική, πολιτισμική, μα πάνω απ όλα είναι κρίση νομιμοποίησης. Ως αποτέλεσμα αυτού η ΕΕ εμφανίζεται αποκομμένη από την ευρωπαϊκή κοινωνία ενώ πολλοί καταφεύγουν στα άκρα.</a:t>
            </a:r>
          </a:p>
          <a:p>
            <a:pPr>
              <a:buFont typeface="Wingdings" pitchFamily="2" charset="2"/>
              <a:buChar char="v"/>
            </a:pPr>
            <a:r>
              <a:rPr lang="el-GR" sz="1600" dirty="0">
                <a:latin typeface="Times New Roman" pitchFamily="18" charset="0"/>
                <a:cs typeface="Times New Roman" pitchFamily="18" charset="0"/>
              </a:rPr>
              <a:t>Τέλος υπάρχει έντονη αμφισβήτηση των επιτευγμάτων, της λογικής και της χρησιμότητας της ΕΕ από πολλά κράτη μέλη, όπως αυτό αποτυπώθηκε και στην περίπτωση της Βρετανίας.</a:t>
            </a:r>
          </a:p>
          <a:p>
            <a:pPr>
              <a:buFont typeface="Wingdings" pitchFamily="2" charset="2"/>
              <a:buChar char="v"/>
            </a:pPr>
            <a:endParaRPr lang="el-GR" sz="1800" dirty="0">
              <a:latin typeface="Times New Roman" pitchFamily="18" charset="0"/>
              <a:cs typeface="Times New Roman" pitchFamily="18" charset="0"/>
            </a:endParaRPr>
          </a:p>
        </p:txBody>
      </p:sp>
      <p:pic>
        <p:nvPicPr>
          <p:cNvPr id="4" name="3 - Εικόνα" descr="brexit-168_v-variantBig16x9_wm-true_zc-ecbbafc6.jpg"/>
          <p:cNvPicPr>
            <a:picLocks noChangeAspect="1"/>
          </p:cNvPicPr>
          <p:nvPr/>
        </p:nvPicPr>
        <p:blipFill>
          <a:blip r:embed="rId2" cstate="print"/>
          <a:stretch>
            <a:fillRect/>
          </a:stretch>
        </p:blipFill>
        <p:spPr>
          <a:xfrm>
            <a:off x="3851920" y="4613398"/>
            <a:ext cx="4104456" cy="2028578"/>
          </a:xfrm>
          <a:prstGeom prst="rect">
            <a:avLst/>
          </a:prstGeom>
        </p:spPr>
      </p:pic>
      <p:pic>
        <p:nvPicPr>
          <p:cNvPr id="5" name="4 - Εικόνα" descr="brexit-plakate-103__v-modPremium.jpg"/>
          <p:cNvPicPr>
            <a:picLocks noChangeAspect="1"/>
          </p:cNvPicPr>
          <p:nvPr/>
        </p:nvPicPr>
        <p:blipFill>
          <a:blip r:embed="rId3" cstate="print"/>
          <a:stretch>
            <a:fillRect/>
          </a:stretch>
        </p:blipFill>
        <p:spPr>
          <a:xfrm>
            <a:off x="467544" y="4869160"/>
            <a:ext cx="2880320" cy="1708318"/>
          </a:xfrm>
          <a:prstGeom prst="rect">
            <a:avLst/>
          </a:prstGeom>
        </p:spPr>
      </p:pic>
      <p:sp>
        <p:nvSpPr>
          <p:cNvPr id="6" name="5 - Ορθογώνιο"/>
          <p:cNvSpPr/>
          <p:nvPr/>
        </p:nvSpPr>
        <p:spPr>
          <a:xfrm>
            <a:off x="3851920" y="6396335"/>
            <a:ext cx="4572000" cy="461665"/>
          </a:xfrm>
          <a:prstGeom prst="rect">
            <a:avLst/>
          </a:prstGeom>
        </p:spPr>
        <p:txBody>
          <a:bodyPr>
            <a:spAutoFit/>
          </a:bodyPr>
          <a:lstStyle/>
          <a:p>
            <a:r>
              <a:rPr lang="en-US" sz="1200" dirty="0"/>
              <a:t>https://www.mdr.de/nachrichten/politik/ausland/suche-nach-brexit-kompromiss-100.html</a:t>
            </a:r>
            <a:endParaRPr lang="el-GR"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to="" calcmode="lin" valueType="num">
                                      <p:cBhvr>
                                        <p:cTn id="15" dur="1" fill="hold"/>
                                        <p:tgtEl>
                                          <p:spTgt spid="3">
                                            <p:txEl>
                                              <p:pRg st="3" end="3"/>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 to="" calcmode="lin" valueType="num">
                                      <p:cBhvr>
                                        <p:cTn id="18" dur="1" fill="hold"/>
                                        <p:tgtEl>
                                          <p:spTgt spid="3">
                                            <p:txEl>
                                              <p:pRg st="4" end="4"/>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ox(in)">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randombar(horizontal)">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332656"/>
            <a:ext cx="7467600" cy="580926"/>
          </a:xfrm>
        </p:spPr>
        <p:txBody>
          <a:bodyPr>
            <a:normAutofit/>
          </a:bodyPr>
          <a:lstStyle/>
          <a:p>
            <a:r>
              <a:rPr lang="el-GR" sz="2000" b="1" dirty="0"/>
              <a:t>Από που τροφοδοτείται η κρίση </a:t>
            </a:r>
            <a:r>
              <a:rPr lang="el-GR" sz="2000" b="1" dirty="0" err="1"/>
              <a:t>νομιμοποιησης</a:t>
            </a:r>
            <a:endParaRPr lang="el-GR" sz="2000" b="1" dirty="0"/>
          </a:p>
        </p:txBody>
      </p:sp>
      <p:sp>
        <p:nvSpPr>
          <p:cNvPr id="3" name="2 - Θέση περιεχομένου"/>
          <p:cNvSpPr>
            <a:spLocks noGrp="1"/>
          </p:cNvSpPr>
          <p:nvPr>
            <p:ph sz="quarter" idx="1"/>
          </p:nvPr>
        </p:nvSpPr>
        <p:spPr>
          <a:xfrm>
            <a:off x="467544" y="1196752"/>
            <a:ext cx="7467600" cy="3888432"/>
          </a:xfrm>
        </p:spPr>
        <p:txBody>
          <a:bodyPr>
            <a:noAutofit/>
          </a:bodyPr>
          <a:lstStyle/>
          <a:p>
            <a:r>
              <a:rPr lang="el-GR" sz="1800" dirty="0">
                <a:latin typeface="Times New Roman" pitchFamily="18" charset="0"/>
                <a:cs typeface="Times New Roman" pitchFamily="18" charset="0"/>
              </a:rPr>
              <a:t>Η κρίση νομιμοποίησης τροφοδοτείται αρχικά σε μεγάλο βαθμό από την οικονομική κρίση, την κρίση στην ευρωζώνη και γενικότερα στην ΕΕ.</a:t>
            </a:r>
          </a:p>
          <a:p>
            <a:pPr>
              <a:buNone/>
            </a:pPr>
            <a:endParaRPr lang="el-GR" sz="1800" dirty="0">
              <a:latin typeface="Times New Roman" pitchFamily="18" charset="0"/>
              <a:cs typeface="Times New Roman" pitchFamily="18" charset="0"/>
            </a:endParaRPr>
          </a:p>
          <a:p>
            <a:r>
              <a:rPr lang="el-GR" sz="1800" dirty="0">
                <a:latin typeface="Times New Roman" pitchFamily="18" charset="0"/>
                <a:cs typeface="Times New Roman" pitchFamily="18" charset="0"/>
              </a:rPr>
              <a:t>Η κρίση στην Ευρωζώνη είναι αποτέλεσμα ενδογενών παραγόντων όπως η ημιτελής κατασκευή της ΟΝΕ.</a:t>
            </a:r>
          </a:p>
          <a:p>
            <a:pPr>
              <a:buNone/>
            </a:pPr>
            <a:endParaRPr lang="el-GR" sz="1800" dirty="0">
              <a:latin typeface="Times New Roman" pitchFamily="18" charset="0"/>
              <a:cs typeface="Times New Roman" pitchFamily="18" charset="0"/>
            </a:endParaRPr>
          </a:p>
          <a:p>
            <a:r>
              <a:rPr lang="el-GR" sz="1800" dirty="0">
                <a:latin typeface="Times New Roman" pitchFamily="18" charset="0"/>
                <a:cs typeface="Times New Roman" pitchFamily="18" charset="0"/>
              </a:rPr>
              <a:t>Προέλευση της μπορεί να θεωρηθεί και η παγκόσμια χρηματοπιστωτική κρίση στο τέλος της δεκαετίας του 2000.</a:t>
            </a:r>
          </a:p>
          <a:p>
            <a:pPr>
              <a:buNone/>
            </a:pPr>
            <a:endParaRPr lang="el-GR" sz="1800" dirty="0">
              <a:latin typeface="Times New Roman" pitchFamily="18" charset="0"/>
              <a:cs typeface="Times New Roman" pitchFamily="18" charset="0"/>
            </a:endParaRPr>
          </a:p>
          <a:p>
            <a:r>
              <a:rPr lang="el-GR" sz="1800" dirty="0">
                <a:latin typeface="Times New Roman" pitchFamily="18" charset="0"/>
                <a:cs typeface="Times New Roman" pitchFamily="18" charset="0"/>
              </a:rPr>
              <a:t>Ακόμη ένας λόγος της κρίσης νομιμοποίησης είναι η ηγεμονία της Γερμανίας στη διαμόρφωση της οικονομικής πολιτικής της ένωσης.</a:t>
            </a:r>
          </a:p>
          <a:p>
            <a:pPr>
              <a:buNone/>
            </a:pPr>
            <a:endParaRPr lang="el-GR" sz="1800" dirty="0">
              <a:latin typeface="Times New Roman" pitchFamily="18" charset="0"/>
              <a:cs typeface="Times New Roman" pitchFamily="18" charset="0"/>
            </a:endParaRPr>
          </a:p>
          <a:p>
            <a:pPr lvl="0"/>
            <a:r>
              <a:rPr lang="el-GR" sz="1800" dirty="0">
                <a:latin typeface="Times New Roman" pitchFamily="18" charset="0"/>
                <a:cs typeface="Times New Roman" pitchFamily="18" charset="0"/>
              </a:rPr>
              <a:t>Η διαχείριση της κρίσης στην Ελλάδα αλλά και σε άλλες χώρες (Ισπανία, Ιταλία, Πορτογαλία) αναβίωσαν κάποια στερεότυπα αντιπαλότητας ανάμεσα στου λαούς. Πχ οι λαοί του Νότου, τεμπέληδες, πειθαρχημένοι, εργατικοί, υπεύθυνοι, φασίστες </a:t>
            </a:r>
          </a:p>
          <a:p>
            <a:pPr>
              <a:buNone/>
            </a:pPr>
            <a:endParaRPr lang="el-GR" sz="1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 to="" calcmode="lin" valueType="num">
                                      <p:cBhvr>
                                        <p:cTn id="10" dur="1" fill="hold"/>
                                        <p:tgtEl>
                                          <p:spTgt spid="3">
                                            <p:txEl>
                                              <p:pRg st="2" end="2"/>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to="" calcmode="lin" valueType="num">
                                      <p:cBhvr>
                                        <p:cTn id="13" dur="1" fill="hold"/>
                                        <p:tgtEl>
                                          <p:spTgt spid="3">
                                            <p:txEl>
                                              <p:pRg st="4" end="4"/>
                                            </p:txEl>
                                          </p:spTgt>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randombar(horizontal)">
                                      <p:cBhvr>
                                        <p:cTn id="18" dur="500"/>
                                        <p:tgtEl>
                                          <p:spTgt spid="3">
                                            <p:txEl>
                                              <p:pRg st="6" end="6"/>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randombar(horizontal)">
                                      <p:cBhvr>
                                        <p:cTn id="2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51520" y="260648"/>
            <a:ext cx="5554960" cy="1143000"/>
          </a:xfrm>
        </p:spPr>
        <p:txBody>
          <a:bodyPr/>
          <a:lstStyle/>
          <a:p>
            <a:r>
              <a:rPr lang="el-GR" b="1" dirty="0">
                <a:latin typeface="Times New Roman" pitchFamily="18" charset="0"/>
                <a:cs typeface="Times New Roman" pitchFamily="18" charset="0"/>
              </a:rPr>
              <a:t>Ο </a:t>
            </a:r>
            <a:r>
              <a:rPr lang="el-GR" b="1" dirty="0" err="1">
                <a:latin typeface="Times New Roman" pitchFamily="18" charset="0"/>
                <a:cs typeface="Times New Roman" pitchFamily="18" charset="0"/>
              </a:rPr>
              <a:t>ρολοσ</a:t>
            </a:r>
            <a:r>
              <a:rPr lang="el-GR" b="1" dirty="0">
                <a:latin typeface="Times New Roman" pitchFamily="18" charset="0"/>
                <a:cs typeface="Times New Roman" pitchFamily="18" charset="0"/>
              </a:rPr>
              <a:t> του </a:t>
            </a:r>
            <a:r>
              <a:rPr lang="el-GR" b="1" dirty="0" err="1">
                <a:latin typeface="Times New Roman" pitchFamily="18" charset="0"/>
                <a:cs typeface="Times New Roman" pitchFamily="18" charset="0"/>
              </a:rPr>
              <a:t>προσφυγικου</a:t>
            </a:r>
            <a:r>
              <a:rPr lang="el-GR" b="1" dirty="0">
                <a:latin typeface="Times New Roman" pitchFamily="18" charset="0"/>
                <a:cs typeface="Times New Roman" pitchFamily="18" charset="0"/>
              </a:rPr>
              <a:t> στην </a:t>
            </a:r>
            <a:r>
              <a:rPr lang="el-GR" b="1" dirty="0" err="1">
                <a:latin typeface="Times New Roman" pitchFamily="18" charset="0"/>
                <a:cs typeface="Times New Roman" pitchFamily="18" charset="0"/>
              </a:rPr>
              <a:t>κριση</a:t>
            </a:r>
            <a:r>
              <a:rPr lang="el-GR" b="1" dirty="0">
                <a:latin typeface="Times New Roman" pitchFamily="18" charset="0"/>
                <a:cs typeface="Times New Roman" pitchFamily="18" charset="0"/>
              </a:rPr>
              <a:t> </a:t>
            </a:r>
            <a:r>
              <a:rPr lang="el-GR" b="1" dirty="0" err="1">
                <a:latin typeface="Times New Roman" pitchFamily="18" charset="0"/>
                <a:cs typeface="Times New Roman" pitchFamily="18" charset="0"/>
              </a:rPr>
              <a:t>νομιμοποιησησ</a:t>
            </a:r>
            <a:endParaRPr lang="el-GR" b="1" dirty="0">
              <a:latin typeface="Times New Roman" pitchFamily="18" charset="0"/>
              <a:cs typeface="Times New Roman" pitchFamily="18" charset="0"/>
            </a:endParaRPr>
          </a:p>
        </p:txBody>
      </p:sp>
      <p:sp>
        <p:nvSpPr>
          <p:cNvPr id="3" name="2 - Θέση περιεχομένου"/>
          <p:cNvSpPr>
            <a:spLocks noGrp="1"/>
          </p:cNvSpPr>
          <p:nvPr>
            <p:ph sz="quarter" idx="1"/>
          </p:nvPr>
        </p:nvSpPr>
        <p:spPr/>
        <p:txBody>
          <a:bodyPr>
            <a:normAutofit/>
          </a:bodyPr>
          <a:lstStyle/>
          <a:p>
            <a:r>
              <a:rPr lang="el-GR" sz="1800" dirty="0">
                <a:latin typeface="Times New Roman" pitchFamily="18" charset="0"/>
                <a:cs typeface="Times New Roman" pitchFamily="18" charset="0"/>
              </a:rPr>
              <a:t>Πέρα από την οικονομική κρίση σημαντικό ρόλο στην κρίση νομιμοποίησης στην ΕΕ έχει παίξει και το ζήτημα του προσφυγικού</a:t>
            </a:r>
          </a:p>
          <a:p>
            <a:pPr>
              <a:buNone/>
            </a:pPr>
            <a:endParaRPr lang="el-GR" sz="2000" dirty="0">
              <a:latin typeface="Times New Roman" pitchFamily="18" charset="0"/>
              <a:cs typeface="Times New Roman" pitchFamily="18" charset="0"/>
            </a:endParaRPr>
          </a:p>
          <a:p>
            <a:pPr>
              <a:buNone/>
            </a:pPr>
            <a:r>
              <a:rPr lang="el-GR" sz="1800" dirty="0">
                <a:latin typeface="Times New Roman" pitchFamily="18" charset="0"/>
                <a:cs typeface="Times New Roman" pitchFamily="18" charset="0"/>
              </a:rPr>
              <a:t>Το προσφυγικό έχει τρεις άξονες </a:t>
            </a:r>
            <a:r>
              <a:rPr lang="en-US" sz="1800" dirty="0">
                <a:latin typeface="Times New Roman" pitchFamily="18" charset="0"/>
                <a:cs typeface="Times New Roman" pitchFamily="18" charset="0"/>
              </a:rPr>
              <a:t>:</a:t>
            </a:r>
          </a:p>
          <a:p>
            <a:pPr marL="457200" indent="-457200">
              <a:buFont typeface="Wingdings" pitchFamily="2" charset="2"/>
              <a:buChar char="Ø"/>
            </a:pPr>
            <a:r>
              <a:rPr lang="el-GR" sz="1600" dirty="0">
                <a:latin typeface="Times New Roman" pitchFamily="18" charset="0"/>
                <a:cs typeface="Times New Roman" pitchFamily="18" charset="0"/>
              </a:rPr>
              <a:t>Το μεγάλο προσφυγικό ρεύμα έχει πλήξει μόνο συγκεκριμένες χώρες, οι οποίες δεν μπορούν να αντεπεξέλθουν στα νέα δεδομένα.</a:t>
            </a:r>
          </a:p>
          <a:p>
            <a:pPr marL="457200" indent="-457200">
              <a:buFont typeface="Wingdings" pitchFamily="2" charset="2"/>
              <a:buChar char="Ø"/>
            </a:pPr>
            <a:r>
              <a:rPr lang="el-GR" sz="1600" dirty="0">
                <a:latin typeface="Times New Roman" pitchFamily="18" charset="0"/>
                <a:cs typeface="Times New Roman" pitchFamily="18" charset="0"/>
              </a:rPr>
              <a:t>Ισχυρές χώρες κλείσανε τα σύνορα τους εις βάρος άλλων χωρών (εδώ δημιουργείται και το ερώτημα του δημοκρατικού ελλείμματος)</a:t>
            </a:r>
          </a:p>
        </p:txBody>
      </p:sp>
      <p:pic>
        <p:nvPicPr>
          <p:cNvPr id="5" name="4 - Εικόνα" descr="images.jpg"/>
          <p:cNvPicPr>
            <a:picLocks noChangeAspect="1"/>
          </p:cNvPicPr>
          <p:nvPr/>
        </p:nvPicPr>
        <p:blipFill>
          <a:blip r:embed="rId2" cstate="print"/>
          <a:stretch>
            <a:fillRect/>
          </a:stretch>
        </p:blipFill>
        <p:spPr>
          <a:xfrm>
            <a:off x="4499992" y="4437112"/>
            <a:ext cx="3114671" cy="2104256"/>
          </a:xfrm>
          <a:prstGeom prst="rect">
            <a:avLst/>
          </a:prstGeom>
        </p:spPr>
      </p:pic>
      <p:pic>
        <p:nvPicPr>
          <p:cNvPr id="6" name="5 - Εικόνα" descr="ImageHandler-22-700x390.jpeg"/>
          <p:cNvPicPr>
            <a:picLocks noChangeAspect="1"/>
          </p:cNvPicPr>
          <p:nvPr/>
        </p:nvPicPr>
        <p:blipFill>
          <a:blip r:embed="rId3" cstate="print"/>
          <a:stretch>
            <a:fillRect/>
          </a:stretch>
        </p:blipFill>
        <p:spPr>
          <a:xfrm>
            <a:off x="539552" y="4437112"/>
            <a:ext cx="3210818" cy="2160240"/>
          </a:xfrm>
          <a:prstGeom prst="rect">
            <a:avLst/>
          </a:prstGeom>
        </p:spPr>
      </p:pic>
      <p:sp>
        <p:nvSpPr>
          <p:cNvPr id="7" name="6 - Ορθογώνιο"/>
          <p:cNvSpPr/>
          <p:nvPr/>
        </p:nvSpPr>
        <p:spPr>
          <a:xfrm>
            <a:off x="827584" y="6488668"/>
            <a:ext cx="1947456" cy="307777"/>
          </a:xfrm>
          <a:prstGeom prst="rect">
            <a:avLst/>
          </a:prstGeom>
        </p:spPr>
        <p:txBody>
          <a:bodyPr wrap="none">
            <a:spAutoFit/>
          </a:bodyPr>
          <a:lstStyle/>
          <a:p>
            <a:r>
              <a:rPr lang="en-US" sz="1400" dirty="0">
                <a:latin typeface="Times New Roman" pitchFamily="18" charset="0"/>
                <a:cs typeface="Times New Roman" pitchFamily="18" charset="0"/>
              </a:rPr>
              <a:t>http://gr.greekreporter.gr</a:t>
            </a:r>
            <a:endParaRPr lang="el-GR" sz="1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467544" y="0"/>
            <a:ext cx="7467600" cy="1124744"/>
          </a:xfrm>
        </p:spPr>
        <p:txBody>
          <a:bodyPr/>
          <a:lstStyle/>
          <a:p>
            <a:pPr marL="342900" indent="-342900">
              <a:buFont typeface="Wingdings" pitchFamily="2" charset="2"/>
              <a:buChar char="Ø"/>
            </a:pPr>
            <a:r>
              <a:rPr lang="el-GR" sz="1600" dirty="0">
                <a:latin typeface="Times New Roman" pitchFamily="18" charset="0"/>
                <a:cs typeface="Times New Roman" pitchFamily="18" charset="0"/>
              </a:rPr>
              <a:t>Λόγω της εισροής μεγάλων μεταναστευτικών-προσφυγικών ρευμάτων και προβλημάτων που αντιμετωπίζουν πολλές χώρες έχουν ανέβει πολλά ακροδεξιά κόμματα</a:t>
            </a:r>
            <a:r>
              <a:rPr lang="el-GR" dirty="0">
                <a:latin typeface="Times New Roman" pitchFamily="18" charset="0"/>
                <a:cs typeface="Times New Roman" pitchFamily="18" charset="0"/>
              </a:rPr>
              <a:t>. </a:t>
            </a:r>
          </a:p>
          <a:p>
            <a:endParaRPr lang="el-GR" dirty="0"/>
          </a:p>
        </p:txBody>
      </p:sp>
      <p:pic>
        <p:nvPicPr>
          <p:cNvPr id="5" name="4 - Εικόνα" descr="wkjakr1.jpg"/>
          <p:cNvPicPr>
            <a:picLocks noChangeAspect="1"/>
          </p:cNvPicPr>
          <p:nvPr/>
        </p:nvPicPr>
        <p:blipFill>
          <a:blip r:embed="rId2" cstate="print"/>
          <a:stretch>
            <a:fillRect/>
          </a:stretch>
        </p:blipFill>
        <p:spPr>
          <a:xfrm>
            <a:off x="0" y="1196752"/>
            <a:ext cx="5184576" cy="5184576"/>
          </a:xfrm>
          <a:prstGeom prst="rect">
            <a:avLst/>
          </a:prstGeom>
        </p:spPr>
      </p:pic>
      <p:pic>
        <p:nvPicPr>
          <p:cNvPr id="6" name="5 - Εικόνα" descr="wkjakr18147367840389.jpg"/>
          <p:cNvPicPr>
            <a:picLocks noChangeAspect="1"/>
          </p:cNvPicPr>
          <p:nvPr/>
        </p:nvPicPr>
        <p:blipFill>
          <a:blip r:embed="rId3" cstate="print"/>
          <a:stretch>
            <a:fillRect/>
          </a:stretch>
        </p:blipFill>
        <p:spPr>
          <a:xfrm>
            <a:off x="6732240" y="764704"/>
            <a:ext cx="1593550" cy="1224136"/>
          </a:xfrm>
          <a:prstGeom prst="rect">
            <a:avLst/>
          </a:prstGeom>
        </p:spPr>
      </p:pic>
      <p:pic>
        <p:nvPicPr>
          <p:cNvPr id="7" name="6 - Εικόνα" descr="ScreenShot1526.jpg"/>
          <p:cNvPicPr>
            <a:picLocks noChangeAspect="1"/>
          </p:cNvPicPr>
          <p:nvPr/>
        </p:nvPicPr>
        <p:blipFill>
          <a:blip r:embed="rId4" cstate="print"/>
          <a:stretch>
            <a:fillRect/>
          </a:stretch>
        </p:blipFill>
        <p:spPr>
          <a:xfrm>
            <a:off x="5148064" y="2060848"/>
            <a:ext cx="3995936" cy="44371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260648"/>
            <a:ext cx="7467600" cy="738336"/>
          </a:xfrm>
        </p:spPr>
        <p:txBody>
          <a:bodyPr/>
          <a:lstStyle/>
          <a:p>
            <a:r>
              <a:rPr lang="el-GR" b="1" dirty="0" err="1">
                <a:latin typeface="Times New Roman" pitchFamily="18" charset="0"/>
                <a:cs typeface="Times New Roman" pitchFamily="18" charset="0"/>
              </a:rPr>
              <a:t>Θεσμοι</a:t>
            </a:r>
            <a:r>
              <a:rPr lang="el-GR" b="1" dirty="0">
                <a:latin typeface="Times New Roman" pitchFamily="18" charset="0"/>
                <a:cs typeface="Times New Roman" pitchFamily="18" charset="0"/>
              </a:rPr>
              <a:t> και </a:t>
            </a:r>
            <a:r>
              <a:rPr lang="el-GR" b="1" dirty="0" err="1">
                <a:latin typeface="Times New Roman" pitchFamily="18" charset="0"/>
                <a:cs typeface="Times New Roman" pitchFamily="18" charset="0"/>
              </a:rPr>
              <a:t>οργανα</a:t>
            </a:r>
            <a:r>
              <a:rPr lang="el-GR" b="1" dirty="0">
                <a:latin typeface="Times New Roman" pitchFamily="18" charset="0"/>
                <a:cs typeface="Times New Roman" pitchFamily="18" charset="0"/>
              </a:rPr>
              <a:t> </a:t>
            </a:r>
            <a:r>
              <a:rPr lang="el-GR" b="1" dirty="0" err="1">
                <a:latin typeface="Times New Roman" pitchFamily="18" charset="0"/>
                <a:cs typeface="Times New Roman" pitchFamily="18" charset="0"/>
              </a:rPr>
              <a:t>τησ</a:t>
            </a:r>
            <a:r>
              <a:rPr lang="el-GR" b="1" dirty="0">
                <a:latin typeface="Times New Roman" pitchFamily="18" charset="0"/>
                <a:cs typeface="Times New Roman" pitchFamily="18" charset="0"/>
              </a:rPr>
              <a:t> </a:t>
            </a:r>
            <a:r>
              <a:rPr lang="el-GR" b="1" dirty="0" err="1">
                <a:latin typeface="Times New Roman" pitchFamily="18" charset="0"/>
                <a:cs typeface="Times New Roman" pitchFamily="18" charset="0"/>
              </a:rPr>
              <a:t>ε.ε</a:t>
            </a:r>
            <a:endParaRPr lang="el-GR" b="1" dirty="0">
              <a:latin typeface="Times New Roman" pitchFamily="18" charset="0"/>
              <a:cs typeface="Times New Roman" pitchFamily="18" charset="0"/>
            </a:endParaRPr>
          </a:p>
        </p:txBody>
      </p:sp>
      <p:sp>
        <p:nvSpPr>
          <p:cNvPr id="3" name="2 - Θέση περιεχομένου"/>
          <p:cNvSpPr>
            <a:spLocks noGrp="1"/>
          </p:cNvSpPr>
          <p:nvPr>
            <p:ph sz="quarter" idx="1"/>
          </p:nvPr>
        </p:nvSpPr>
        <p:spPr>
          <a:xfrm>
            <a:off x="323528" y="1124744"/>
            <a:ext cx="7467600" cy="748680"/>
          </a:xfrm>
        </p:spPr>
        <p:txBody>
          <a:bodyPr/>
          <a:lstStyle/>
          <a:p>
            <a:r>
              <a:rPr lang="el-GR" dirty="0">
                <a:latin typeface="Times New Roman" pitchFamily="18" charset="0"/>
                <a:cs typeface="Times New Roman" pitchFamily="18" charset="0"/>
              </a:rPr>
              <a:t>Οι σημαντικότεροι θεσμοί της Ε.Ε είναι τα εξής</a:t>
            </a:r>
            <a:r>
              <a:rPr lang="en-US" dirty="0">
                <a:latin typeface="Times New Roman" pitchFamily="18" charset="0"/>
                <a:cs typeface="Times New Roman" pitchFamily="18" charset="0"/>
              </a:rPr>
              <a:t>:</a:t>
            </a:r>
            <a:endParaRPr lang="el-GR" dirty="0">
              <a:latin typeface="Times New Roman" pitchFamily="18" charset="0"/>
              <a:cs typeface="Times New Roman" pitchFamily="18" charset="0"/>
            </a:endParaRPr>
          </a:p>
        </p:txBody>
      </p:sp>
      <p:sp>
        <p:nvSpPr>
          <p:cNvPr id="4" name="3 - TextBox"/>
          <p:cNvSpPr txBox="1"/>
          <p:nvPr/>
        </p:nvSpPr>
        <p:spPr>
          <a:xfrm>
            <a:off x="395536" y="2276872"/>
            <a:ext cx="5688632" cy="3416320"/>
          </a:xfrm>
          <a:prstGeom prst="rect">
            <a:avLst/>
          </a:prstGeom>
          <a:noFill/>
        </p:spPr>
        <p:txBody>
          <a:bodyPr wrap="square" rtlCol="0">
            <a:spAutoFit/>
          </a:bodyPr>
          <a:lstStyle/>
          <a:p>
            <a:pPr marL="400050" indent="-400050">
              <a:buFont typeface="+mj-lt"/>
              <a:buAutoNum type="romanUcPeriod"/>
            </a:pPr>
            <a:r>
              <a:rPr lang="el-GR" dirty="0">
                <a:latin typeface="Times New Roman" pitchFamily="18" charset="0"/>
                <a:cs typeface="Times New Roman" pitchFamily="18" charset="0"/>
              </a:rPr>
              <a:t>Επιτροπή</a:t>
            </a:r>
          </a:p>
          <a:p>
            <a:pPr marL="400050" indent="-400050">
              <a:buFont typeface="+mj-lt"/>
              <a:buAutoNum type="romanUcPeriod"/>
            </a:pPr>
            <a:endParaRPr lang="el-GR" dirty="0">
              <a:latin typeface="Times New Roman" pitchFamily="18" charset="0"/>
              <a:cs typeface="Times New Roman" pitchFamily="18" charset="0"/>
            </a:endParaRPr>
          </a:p>
          <a:p>
            <a:pPr marL="400050" indent="-400050">
              <a:buFont typeface="+mj-lt"/>
              <a:buAutoNum type="romanUcPeriod"/>
            </a:pPr>
            <a:endParaRPr lang="el-GR" dirty="0">
              <a:latin typeface="Times New Roman" pitchFamily="18" charset="0"/>
              <a:cs typeface="Times New Roman" pitchFamily="18" charset="0"/>
            </a:endParaRPr>
          </a:p>
          <a:p>
            <a:pPr marL="400050" indent="-400050">
              <a:buFont typeface="+mj-lt"/>
              <a:buAutoNum type="romanUcPeriod"/>
            </a:pPr>
            <a:endParaRPr lang="el-GR" dirty="0">
              <a:latin typeface="Times New Roman" pitchFamily="18" charset="0"/>
              <a:cs typeface="Times New Roman" pitchFamily="18" charset="0"/>
            </a:endParaRPr>
          </a:p>
          <a:p>
            <a:pPr marL="400050" indent="-400050">
              <a:buFont typeface="+mj-lt"/>
              <a:buAutoNum type="romanUcPeriod"/>
            </a:pPr>
            <a:endParaRPr lang="el-GR" dirty="0">
              <a:latin typeface="Times New Roman" pitchFamily="18" charset="0"/>
              <a:cs typeface="Times New Roman" pitchFamily="18" charset="0"/>
            </a:endParaRPr>
          </a:p>
          <a:p>
            <a:pPr marL="400050" indent="-400050">
              <a:buFont typeface="+mj-lt"/>
              <a:buAutoNum type="romanUcPeriod"/>
            </a:pPr>
            <a:endParaRPr lang="el-GR" dirty="0">
              <a:latin typeface="Times New Roman" pitchFamily="18" charset="0"/>
              <a:cs typeface="Times New Roman" pitchFamily="18" charset="0"/>
            </a:endParaRPr>
          </a:p>
          <a:p>
            <a:pPr marL="400050" indent="-400050">
              <a:buFont typeface="+mj-lt"/>
              <a:buAutoNum type="romanUcPeriod"/>
            </a:pPr>
            <a:endParaRPr lang="el-GR" dirty="0">
              <a:latin typeface="Times New Roman" pitchFamily="18" charset="0"/>
              <a:cs typeface="Times New Roman" pitchFamily="18" charset="0"/>
            </a:endParaRPr>
          </a:p>
          <a:p>
            <a:pPr marL="400050" indent="-400050">
              <a:buFont typeface="+mj-lt"/>
              <a:buAutoNum type="romanUcPeriod"/>
            </a:pPr>
            <a:r>
              <a:rPr lang="el-GR" dirty="0">
                <a:latin typeface="Times New Roman" pitchFamily="18" charset="0"/>
                <a:cs typeface="Times New Roman" pitchFamily="18" charset="0"/>
              </a:rPr>
              <a:t>Συμβούλιο υπουργών</a:t>
            </a:r>
          </a:p>
          <a:p>
            <a:pPr marL="400050" indent="-400050"/>
            <a:endParaRPr lang="el-GR" dirty="0">
              <a:latin typeface="Times New Roman" pitchFamily="18" charset="0"/>
              <a:cs typeface="Times New Roman" pitchFamily="18" charset="0"/>
            </a:endParaRPr>
          </a:p>
          <a:p>
            <a:pPr marL="400050" indent="-400050">
              <a:buFont typeface="+mj-lt"/>
              <a:buAutoNum type="romanUcPeriod"/>
            </a:pPr>
            <a:endParaRPr lang="el-GR" dirty="0">
              <a:latin typeface="Times New Roman" pitchFamily="18" charset="0"/>
              <a:cs typeface="Times New Roman" pitchFamily="18" charset="0"/>
            </a:endParaRPr>
          </a:p>
          <a:p>
            <a:pPr marL="400050" indent="-400050"/>
            <a:endParaRPr lang="el-GR" dirty="0">
              <a:latin typeface="Times New Roman" pitchFamily="18" charset="0"/>
              <a:cs typeface="Times New Roman" pitchFamily="18" charset="0"/>
            </a:endParaRPr>
          </a:p>
          <a:p>
            <a:pPr marL="400050" indent="-400050">
              <a:buFont typeface="+mj-lt"/>
              <a:buAutoNum type="romanUcPeriod"/>
            </a:pPr>
            <a:endParaRPr lang="el-GR" dirty="0">
              <a:latin typeface="Times New Roman" pitchFamily="18" charset="0"/>
              <a:cs typeface="Times New Roman" pitchFamily="18" charset="0"/>
            </a:endParaRPr>
          </a:p>
        </p:txBody>
      </p:sp>
      <p:sp>
        <p:nvSpPr>
          <p:cNvPr id="5" name="4 - Δεξιό βέλος"/>
          <p:cNvSpPr/>
          <p:nvPr/>
        </p:nvSpPr>
        <p:spPr>
          <a:xfrm>
            <a:off x="2123728" y="2420888"/>
            <a:ext cx="1080120"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TextBox"/>
          <p:cNvSpPr txBox="1"/>
          <p:nvPr/>
        </p:nvSpPr>
        <p:spPr>
          <a:xfrm>
            <a:off x="3419872" y="1628800"/>
            <a:ext cx="5256584" cy="2000548"/>
          </a:xfrm>
          <a:prstGeom prst="rect">
            <a:avLst/>
          </a:prstGeom>
          <a:noFill/>
        </p:spPr>
        <p:txBody>
          <a:bodyPr wrap="square" rtlCol="0">
            <a:spAutoFit/>
          </a:bodyPr>
          <a:lstStyle/>
          <a:p>
            <a:r>
              <a:rPr lang="el-GR" sz="1600" i="1" dirty="0">
                <a:latin typeface="Times New Roman" pitchFamily="18" charset="0"/>
                <a:cs typeface="Times New Roman" pitchFamily="18" charset="0"/>
              </a:rPr>
              <a:t>Η ευρωπαϊκή επιτροπή είναι  το πολιτικά ανεξάρτητο εκτελεστικό όργανο της ΕΕ. Είναι το μόνο αρμόδιο όργανο για την κατάρτιση προτάσεων για νέα ευρωπαϊκή νομοθεσία και εφαρμόζει τις αποφάσεις του Ε.Κ και του συμβουλίου της ΕΕ.(</a:t>
            </a:r>
            <a:r>
              <a:rPr lang="en-US" sz="1600" i="1" dirty="0">
                <a:latin typeface="Times New Roman" pitchFamily="18" charset="0"/>
                <a:cs typeface="Times New Roman" pitchFamily="18" charset="0"/>
              </a:rPr>
              <a:t>europa.eu)</a:t>
            </a:r>
            <a:endParaRPr lang="el-GR" sz="1600" i="1" dirty="0">
              <a:latin typeface="Times New Roman" pitchFamily="18" charset="0"/>
              <a:cs typeface="Times New Roman" pitchFamily="18" charset="0"/>
            </a:endParaRPr>
          </a:p>
          <a:p>
            <a:r>
              <a:rPr lang="el-GR" sz="1600" dirty="0">
                <a:latin typeface="Times New Roman" pitchFamily="18" charset="0"/>
                <a:cs typeface="Times New Roman" pitchFamily="18" charset="0"/>
              </a:rPr>
              <a:t> </a:t>
            </a:r>
            <a:r>
              <a:rPr lang="el-GR" sz="1400" dirty="0">
                <a:latin typeface="Times New Roman" pitchFamily="18" charset="0"/>
                <a:cs typeface="Times New Roman" pitchFamily="18" charset="0"/>
              </a:rPr>
              <a:t>Μέχρι το 1993 διορίζονταν κάθε 4 χρόνια από τις κυβερνήσεις των κρατών. Με τη συνθήκη του Μάαστριχ ορισμένοι επίτροποι υπόκεινται στην ψήφο εμπιστοσύνης του Ευρωπαϊκού Κοινοβουλίου </a:t>
            </a:r>
          </a:p>
        </p:txBody>
      </p:sp>
      <p:sp>
        <p:nvSpPr>
          <p:cNvPr id="7" name="6 - Δεξιό βέλος"/>
          <p:cNvSpPr/>
          <p:nvPr/>
        </p:nvSpPr>
        <p:spPr>
          <a:xfrm>
            <a:off x="2987824" y="4365104"/>
            <a:ext cx="720080"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7 - TextBox"/>
          <p:cNvSpPr txBox="1"/>
          <p:nvPr/>
        </p:nvSpPr>
        <p:spPr>
          <a:xfrm>
            <a:off x="3779912" y="4077072"/>
            <a:ext cx="4752528" cy="1354217"/>
          </a:xfrm>
          <a:prstGeom prst="rect">
            <a:avLst/>
          </a:prstGeom>
          <a:noFill/>
        </p:spPr>
        <p:txBody>
          <a:bodyPr wrap="square" rtlCol="0">
            <a:spAutoFit/>
          </a:bodyPr>
          <a:lstStyle/>
          <a:p>
            <a:endParaRPr lang="el-GR" sz="1200" dirty="0">
              <a:latin typeface="Times New Roman" pitchFamily="18" charset="0"/>
              <a:cs typeface="Times New Roman" pitchFamily="18" charset="0"/>
            </a:endParaRPr>
          </a:p>
          <a:p>
            <a:r>
              <a:rPr lang="el-GR" sz="1400" dirty="0">
                <a:latin typeface="Times New Roman" pitchFamily="18" charset="0"/>
                <a:cs typeface="Times New Roman" pitchFamily="18" charset="0"/>
              </a:rPr>
              <a:t>Απαρτίζεται από έναν αντιπρόσωπο κάθε κράτους μέλους και είναι εξουσιοδοτημένο να δεσμεύει την κυβέρνηση του κράτους μέλους που αντιπροσωπεύει. τις κυβερνήσεις των κρατών μελών. Χαρακτηριστικό του είναι η αμεροληψία και η ανεξαρτησία, με τον Υπουργό να ασκεί τη μεγαλύτερη επιρροή.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edge">
                                      <p:cBhvr>
                                        <p:cTn id="7" dur="2000"/>
                                        <p:tgtEl>
                                          <p:spTgt spid="6">
                                            <p:txEl>
                                              <p:pRg st="0" end="0"/>
                                            </p:txEl>
                                          </p:spTgt>
                                        </p:tgtEl>
                                      </p:cBhvr>
                                    </p:animEffect>
                                  </p:childTnLst>
                                </p:cTn>
                              </p:par>
                              <p:par>
                                <p:cTn id="8" presetID="2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edge">
                                      <p:cBhvr>
                                        <p:cTn id="10" dur="20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wedge">
                                      <p:cBhvr>
                                        <p:cTn id="15" dur="2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 Θέση περιεχομένου"/>
          <p:cNvSpPr txBox="1">
            <a:spLocks noGrp="1"/>
          </p:cNvSpPr>
          <p:nvPr>
            <p:ph sz="quarter" idx="1"/>
          </p:nvPr>
        </p:nvSpPr>
        <p:spPr>
          <a:xfrm>
            <a:off x="323528" y="1412776"/>
            <a:ext cx="7715200" cy="2376264"/>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lang="el-GR" sz="1800" dirty="0">
                <a:latin typeface="Times New Roman" pitchFamily="18" charset="0"/>
                <a:cs typeface="Times New Roman" pitchFamily="18" charset="0"/>
              </a:rPr>
              <a:t>Η ελληνική κρίση ανέδειξε με δραματικό τρόπο τις ατέλειες και τα ελλείμματα της Ευρωζώνης τόσο σε πολιτικό όσο και σε θεσμικό επίπεδο και επίπεδο διαδικασιών</a:t>
            </a:r>
            <a:endParaRPr kumimoji="0" lang="el-GR" sz="18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lang="el-GR" sz="1800" dirty="0">
                <a:latin typeface="Times New Roman" pitchFamily="18" charset="0"/>
                <a:cs typeface="Times New Roman" pitchFamily="18" charset="0"/>
              </a:rPr>
              <a:t>Αφετηρία της ελληνικής κρίσης νομιμοποίησης ήταν η επιβολή αυστηρών πολιτικών λιτότητας </a:t>
            </a:r>
            <a:r>
              <a:rPr kumimoji="0" lang="el-GR" sz="1800" b="0" i="0" u="none" strike="noStrike" kern="1200" cap="none" spc="0" normalizeH="0" baseline="0" noProof="0" dirty="0">
                <a:ln>
                  <a:noFill/>
                </a:ln>
                <a:solidFill>
                  <a:schemeClr val="accent3"/>
                </a:solidFill>
                <a:effectLst/>
                <a:uLnTx/>
                <a:uFillTx/>
                <a:latin typeface="Times New Roman" pitchFamily="18" charset="0"/>
                <a:ea typeface="+mn-ea"/>
                <a:cs typeface="Times New Roman" pitchFamily="18" charset="0"/>
              </a:rPr>
              <a:t>.</a:t>
            </a:r>
          </a:p>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endParaRPr kumimoji="0" lang="el-GR" sz="1800" b="0" i="0" u="none" strike="noStrike" kern="1200" cap="none" spc="0" normalizeH="0" baseline="0" noProof="0" dirty="0">
              <a:ln>
                <a:noFill/>
              </a:ln>
              <a:solidFill>
                <a:schemeClr val="accent3"/>
              </a:solidFill>
              <a:effectLst/>
              <a:uLnTx/>
              <a:uFillTx/>
              <a:latin typeface="Times New Roman" pitchFamily="18" charset="0"/>
              <a:ea typeface="+mn-ea"/>
              <a:cs typeface="Times New Roman" pitchFamily="18" charset="0"/>
            </a:endParaRPr>
          </a:p>
        </p:txBody>
      </p:sp>
      <p:sp>
        <p:nvSpPr>
          <p:cNvPr id="5" name="1 - Τίτλος"/>
          <p:cNvSpPr txBox="1">
            <a:spLocks noGrp="1"/>
          </p:cNvSpPr>
          <p:nvPr>
            <p:ph type="title"/>
          </p:nvPr>
        </p:nvSpPr>
        <p:spPr>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l-GR" sz="3200" b="1" cap="small" dirty="0">
                <a:solidFill>
                  <a:schemeClr val="tx2"/>
                </a:solidFill>
                <a:cs typeface="Times New Roman" pitchFamily="18" charset="0"/>
              </a:rPr>
              <a:t>Ο </a:t>
            </a:r>
            <a:r>
              <a:rPr lang="el-GR" sz="3200" b="1" cap="small" dirty="0" err="1">
                <a:solidFill>
                  <a:schemeClr val="tx2"/>
                </a:solidFill>
                <a:cs typeface="Times New Roman" pitchFamily="18" charset="0"/>
              </a:rPr>
              <a:t>ρολοσ</a:t>
            </a:r>
            <a:r>
              <a:rPr lang="el-GR" sz="3200" b="1" cap="small" dirty="0">
                <a:solidFill>
                  <a:schemeClr val="tx2"/>
                </a:solidFill>
                <a:cs typeface="Times New Roman" pitchFamily="18" charset="0"/>
              </a:rPr>
              <a:t> </a:t>
            </a:r>
            <a:r>
              <a:rPr lang="el-GR" sz="3200" b="1" cap="small" dirty="0" err="1">
                <a:solidFill>
                  <a:schemeClr val="tx2"/>
                </a:solidFill>
                <a:cs typeface="Times New Roman" pitchFamily="18" charset="0"/>
              </a:rPr>
              <a:t>τησ</a:t>
            </a:r>
            <a:r>
              <a:rPr lang="el-GR" sz="3200" b="1" cap="small" dirty="0">
                <a:solidFill>
                  <a:schemeClr val="tx2"/>
                </a:solidFill>
                <a:cs typeface="Times New Roman" pitchFamily="18" charset="0"/>
              </a:rPr>
              <a:t> </a:t>
            </a:r>
            <a:r>
              <a:rPr lang="el-GR" sz="3200" b="1" cap="small" dirty="0" err="1">
                <a:solidFill>
                  <a:schemeClr val="tx2"/>
                </a:solidFill>
                <a:cs typeface="Times New Roman" pitchFamily="18" charset="0"/>
              </a:rPr>
              <a:t>ελληνικησ</a:t>
            </a:r>
            <a:r>
              <a:rPr lang="el-GR" sz="3200" b="1" cap="small" dirty="0">
                <a:solidFill>
                  <a:schemeClr val="tx2"/>
                </a:solidFill>
                <a:cs typeface="Times New Roman" pitchFamily="18" charset="0"/>
              </a:rPr>
              <a:t> </a:t>
            </a:r>
            <a:r>
              <a:rPr lang="el-GR" sz="3200" b="1" cap="small" dirty="0" err="1">
                <a:solidFill>
                  <a:schemeClr val="tx2"/>
                </a:solidFill>
                <a:cs typeface="Times New Roman" pitchFamily="18" charset="0"/>
              </a:rPr>
              <a:t>κρισησ</a:t>
            </a:r>
            <a:r>
              <a:rPr lang="el-GR" sz="3200" b="1" cap="small" dirty="0">
                <a:solidFill>
                  <a:schemeClr val="tx2"/>
                </a:solidFill>
                <a:cs typeface="Times New Roman" pitchFamily="18" charset="0"/>
              </a:rPr>
              <a:t> </a:t>
            </a:r>
            <a:r>
              <a:rPr lang="el-GR" sz="3200" b="1" cap="small" dirty="0" err="1">
                <a:solidFill>
                  <a:schemeClr val="tx2"/>
                </a:solidFill>
                <a:cs typeface="Times New Roman" pitchFamily="18" charset="0"/>
              </a:rPr>
              <a:t>νομιμοποιησησ</a:t>
            </a:r>
            <a:endParaRPr kumimoji="0" lang="el-GR" sz="3200" b="1" i="0" u="none" strike="noStrike" kern="1200" cap="small" spc="0" normalizeH="0" baseline="0" noProof="0" dirty="0">
              <a:ln>
                <a:noFill/>
              </a:ln>
              <a:solidFill>
                <a:schemeClr val="tx2"/>
              </a:solidFill>
              <a:effectLst/>
              <a:uLnTx/>
              <a:uFillTx/>
              <a:cs typeface="Times New Roman" pitchFamily="18" charset="0"/>
            </a:endParaRPr>
          </a:p>
        </p:txBody>
      </p:sp>
      <p:pic>
        <p:nvPicPr>
          <p:cNvPr id="6" name="5 - Εικόνα" descr="a319e824b26d2dcdf2658d78cb1f288e.jpg"/>
          <p:cNvPicPr>
            <a:picLocks noChangeAspect="1"/>
          </p:cNvPicPr>
          <p:nvPr/>
        </p:nvPicPr>
        <p:blipFill>
          <a:blip r:embed="rId2" cstate="print"/>
          <a:stretch>
            <a:fillRect/>
          </a:stretch>
        </p:blipFill>
        <p:spPr>
          <a:xfrm>
            <a:off x="683568" y="3284984"/>
            <a:ext cx="6336704" cy="3270056"/>
          </a:xfrm>
          <a:prstGeom prst="rect">
            <a:avLst/>
          </a:prstGeom>
        </p:spPr>
      </p:pic>
      <p:sp>
        <p:nvSpPr>
          <p:cNvPr id="7" name="6 - Ορθογώνιο"/>
          <p:cNvSpPr/>
          <p:nvPr/>
        </p:nvSpPr>
        <p:spPr>
          <a:xfrm>
            <a:off x="683568" y="6396335"/>
            <a:ext cx="4572000" cy="461665"/>
          </a:xfrm>
          <a:prstGeom prst="rect">
            <a:avLst/>
          </a:prstGeom>
        </p:spPr>
        <p:txBody>
          <a:bodyPr>
            <a:spAutoFit/>
          </a:bodyPr>
          <a:lstStyle/>
          <a:p>
            <a:r>
              <a:rPr lang="en-US" sz="1200" dirty="0"/>
              <a:t>http://www.fpress.gr/themata/story/34520/politico-aytoi-einai-oi-ennea-mythoi-gyro-apo-tin-elliniki-krisi</a:t>
            </a:r>
            <a:endParaRPr lang="el-GR"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edge">
                                      <p:cBhvr>
                                        <p:cTn id="7" dur="2000"/>
                                        <p:tgtEl>
                                          <p:spTgt spid="4">
                                            <p:txEl>
                                              <p:pRg st="0" end="0"/>
                                            </p:txEl>
                                          </p:spTgt>
                                        </p:tgtEl>
                                      </p:cBhvr>
                                    </p:animEffect>
                                  </p:childTnLst>
                                </p:cTn>
                              </p:par>
                              <p:par>
                                <p:cTn id="8" presetID="2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edge">
                                      <p:cBhvr>
                                        <p:cTn id="10"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err="1">
                <a:latin typeface="Times New Roman" pitchFamily="18" charset="0"/>
                <a:cs typeface="Times New Roman" pitchFamily="18" charset="0"/>
              </a:rPr>
              <a:t>Κριση</a:t>
            </a:r>
            <a:r>
              <a:rPr lang="el-GR" b="1" dirty="0">
                <a:latin typeface="Times New Roman" pitchFamily="18" charset="0"/>
                <a:cs typeface="Times New Roman" pitchFamily="18" charset="0"/>
              </a:rPr>
              <a:t> </a:t>
            </a:r>
            <a:r>
              <a:rPr lang="el-GR" b="1" dirty="0" err="1">
                <a:latin typeface="Times New Roman" pitchFamily="18" charset="0"/>
                <a:cs typeface="Times New Roman" pitchFamily="18" charset="0"/>
              </a:rPr>
              <a:t>νομιμοποιησησ</a:t>
            </a:r>
            <a:r>
              <a:rPr lang="el-GR" b="1" dirty="0">
                <a:latin typeface="Times New Roman" pitchFamily="18" charset="0"/>
                <a:cs typeface="Times New Roman" pitchFamily="18" charset="0"/>
              </a:rPr>
              <a:t> και </a:t>
            </a:r>
            <a:r>
              <a:rPr lang="el-GR" b="1" dirty="0" err="1">
                <a:latin typeface="Times New Roman" pitchFamily="18" charset="0"/>
                <a:cs typeface="Times New Roman" pitchFamily="18" charset="0"/>
              </a:rPr>
              <a:t>ελλειψη</a:t>
            </a:r>
            <a:r>
              <a:rPr lang="el-GR" b="1" dirty="0">
                <a:latin typeface="Times New Roman" pitchFamily="18" charset="0"/>
                <a:cs typeface="Times New Roman" pitchFamily="18" charset="0"/>
              </a:rPr>
              <a:t> </a:t>
            </a:r>
            <a:r>
              <a:rPr lang="el-GR" b="1" dirty="0" err="1">
                <a:latin typeface="Times New Roman" pitchFamily="18" charset="0"/>
                <a:cs typeface="Times New Roman" pitchFamily="18" charset="0"/>
              </a:rPr>
              <a:t>επικοινωνιακησ</a:t>
            </a:r>
            <a:r>
              <a:rPr lang="el-GR" b="1" dirty="0">
                <a:latin typeface="Times New Roman" pitchFamily="18" charset="0"/>
                <a:cs typeface="Times New Roman" pitchFamily="18" charset="0"/>
              </a:rPr>
              <a:t> </a:t>
            </a:r>
            <a:r>
              <a:rPr lang="el-GR" b="1" dirty="0" err="1">
                <a:latin typeface="Times New Roman" pitchFamily="18" charset="0"/>
                <a:cs typeface="Times New Roman" pitchFamily="18" charset="0"/>
              </a:rPr>
              <a:t>στρατηγικησ</a:t>
            </a:r>
            <a:endParaRPr lang="el-GR" b="1" dirty="0">
              <a:latin typeface="Times New Roman" pitchFamily="18" charset="0"/>
              <a:cs typeface="Times New Roman" pitchFamily="18" charset="0"/>
            </a:endParaRPr>
          </a:p>
        </p:txBody>
      </p:sp>
      <p:sp>
        <p:nvSpPr>
          <p:cNvPr id="3" name="2 - Θέση περιεχομένου"/>
          <p:cNvSpPr>
            <a:spLocks noGrp="1"/>
          </p:cNvSpPr>
          <p:nvPr>
            <p:ph sz="quarter" idx="1"/>
          </p:nvPr>
        </p:nvSpPr>
        <p:spPr/>
        <p:txBody>
          <a:bodyPr>
            <a:normAutofit/>
          </a:bodyPr>
          <a:lstStyle/>
          <a:p>
            <a:r>
              <a:rPr lang="el-GR" sz="2000" dirty="0">
                <a:latin typeface="Times New Roman" pitchFamily="18" charset="0"/>
                <a:cs typeface="Times New Roman" pitchFamily="18" charset="0"/>
              </a:rPr>
              <a:t>Ένα από τα βασικά προβλήματα που συμβάλουν στην κρίση νομιμοποίησης είναι η απουσία μίας κεντρικής, επικοινωνιακής, πολιτισμικής στρατηγικής.</a:t>
            </a:r>
          </a:p>
          <a:p>
            <a:r>
              <a:rPr lang="el-GR" sz="2000" dirty="0">
                <a:latin typeface="Times New Roman" pitchFamily="18" charset="0"/>
                <a:cs typeface="Times New Roman" pitchFamily="18" charset="0"/>
              </a:rPr>
              <a:t> Αυτό έχει τις έξης συνέπειες</a:t>
            </a:r>
            <a:r>
              <a:rPr lang="en-US" sz="2000" dirty="0">
                <a:latin typeface="Times New Roman" pitchFamily="18" charset="0"/>
                <a:cs typeface="Times New Roman" pitchFamily="18" charset="0"/>
              </a:rPr>
              <a:t>:</a:t>
            </a:r>
          </a:p>
          <a:p>
            <a:pPr marL="457200" indent="-457200">
              <a:buFont typeface="+mj-lt"/>
              <a:buAutoNum type="arabicPeriod"/>
            </a:pPr>
            <a:r>
              <a:rPr lang="el-GR" sz="2000" dirty="0">
                <a:latin typeface="Times New Roman" pitchFamily="18" charset="0"/>
                <a:cs typeface="Times New Roman" pitchFamily="18" charset="0"/>
              </a:rPr>
              <a:t>  </a:t>
            </a:r>
            <a:r>
              <a:rPr lang="en-US" sz="2000" dirty="0">
                <a:latin typeface="Times New Roman" pitchFamily="18" charset="0"/>
                <a:cs typeface="Times New Roman" pitchFamily="18" charset="0"/>
              </a:rPr>
              <a:t>T</a:t>
            </a:r>
            <a:r>
              <a:rPr lang="el-GR" sz="2000" dirty="0">
                <a:latin typeface="Times New Roman" pitchFamily="18" charset="0"/>
                <a:cs typeface="Times New Roman" pitchFamily="18" charset="0"/>
              </a:rPr>
              <a:t>η δημιουργία μεγάλου χάσματος μεταξύ της ΕΕ και των πολιτών.</a:t>
            </a:r>
            <a:endParaRPr lang="en-US" sz="2000" dirty="0">
              <a:latin typeface="Times New Roman" pitchFamily="18" charset="0"/>
              <a:cs typeface="Times New Roman" pitchFamily="18" charset="0"/>
            </a:endParaRPr>
          </a:p>
          <a:p>
            <a:pPr marL="457200" indent="-457200">
              <a:buFont typeface="+mj-lt"/>
              <a:buAutoNum type="arabicPeriod"/>
            </a:pPr>
            <a:r>
              <a:rPr lang="el-GR" sz="2000" dirty="0">
                <a:latin typeface="Times New Roman" pitchFamily="18" charset="0"/>
                <a:cs typeface="Times New Roman" pitchFamily="18" charset="0"/>
              </a:rPr>
              <a:t>Τη δυσπιστία των Ευρωπαίων πολιτών προς την ΕΕ .</a:t>
            </a:r>
          </a:p>
          <a:p>
            <a:pPr marL="457200" indent="-457200">
              <a:buFont typeface="+mj-lt"/>
              <a:buAutoNum type="arabicPeriod"/>
            </a:pPr>
            <a:r>
              <a:rPr lang="el-GR" sz="2000" dirty="0">
                <a:latin typeface="Times New Roman" pitchFamily="18" charset="0"/>
                <a:cs typeface="Times New Roman" pitchFamily="18" charset="0"/>
              </a:rPr>
              <a:t>Το αίσθημα της έλλειψης λογοδοσίας, δημοκρατικότητας, έλεγχου και επιρροής των πολιτών στην διαμόρφωση κοινοτικών πολιτικών.</a:t>
            </a:r>
          </a:p>
          <a:p>
            <a:pPr marL="457200" indent="-457200">
              <a:buFont typeface="+mj-lt"/>
              <a:buAutoNum type="arabicPeriod"/>
            </a:pPr>
            <a:r>
              <a:rPr lang="el-GR" sz="2000" dirty="0">
                <a:latin typeface="Times New Roman" pitchFamily="18" charset="0"/>
                <a:cs typeface="Times New Roman" pitchFamily="18" charset="0"/>
              </a:rPr>
              <a:t>Αλλά και την αδράνεια των πολιτών που εκφράζεται με τη μη συμμετοχή τους στις Ευρωεκλογές.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ircle(in)">
                                      <p:cBhvr>
                                        <p:cTn id="15" dur="2000"/>
                                        <p:tgtEl>
                                          <p:spTgt spid="3">
                                            <p:txEl>
                                              <p:pRg st="2" end="2"/>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circle(in)">
                                      <p:cBhvr>
                                        <p:cTn id="18" dur="2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ox(in)">
                                      <p:cBhvr>
                                        <p:cTn id="23" dur="500"/>
                                        <p:tgtEl>
                                          <p:spTgt spid="3">
                                            <p:txEl>
                                              <p:pRg st="4" end="4"/>
                                            </p:txEl>
                                          </p:spTgt>
                                        </p:tgtEl>
                                      </p:cBhvr>
                                    </p:animEffect>
                                  </p:childTnLst>
                                </p:cTn>
                              </p:par>
                              <p:par>
                                <p:cTn id="24" presetID="4" presetClass="entr" presetSubtype="16"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ox(in)">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188640"/>
            <a:ext cx="7467600" cy="508918"/>
          </a:xfrm>
        </p:spPr>
        <p:txBody>
          <a:bodyPr>
            <a:normAutofit fontScale="90000"/>
          </a:bodyPr>
          <a:lstStyle/>
          <a:p>
            <a:r>
              <a:rPr lang="el-GR" b="1" dirty="0" err="1">
                <a:latin typeface="Times New Roman" pitchFamily="18" charset="0"/>
                <a:cs typeface="Times New Roman" pitchFamily="18" charset="0"/>
              </a:rPr>
              <a:t>Ποσο</a:t>
            </a:r>
            <a:r>
              <a:rPr lang="el-GR" b="1" dirty="0">
                <a:latin typeface="Times New Roman" pitchFamily="18" charset="0"/>
                <a:cs typeface="Times New Roman" pitchFamily="18" charset="0"/>
              </a:rPr>
              <a:t> </a:t>
            </a:r>
            <a:r>
              <a:rPr lang="el-GR" b="1" dirty="0" err="1">
                <a:latin typeface="Times New Roman" pitchFamily="18" charset="0"/>
                <a:cs typeface="Times New Roman" pitchFamily="18" charset="0"/>
              </a:rPr>
              <a:t>ακουγεται</a:t>
            </a:r>
            <a:r>
              <a:rPr lang="el-GR" b="1" dirty="0">
                <a:latin typeface="Times New Roman" pitchFamily="18" charset="0"/>
                <a:cs typeface="Times New Roman" pitchFamily="18" charset="0"/>
              </a:rPr>
              <a:t> η </a:t>
            </a:r>
            <a:r>
              <a:rPr lang="el-GR" b="1" dirty="0" err="1">
                <a:latin typeface="Times New Roman" pitchFamily="18" charset="0"/>
                <a:cs typeface="Times New Roman" pitchFamily="18" charset="0"/>
              </a:rPr>
              <a:t>φωνη</a:t>
            </a:r>
            <a:r>
              <a:rPr lang="el-GR" b="1" dirty="0">
                <a:latin typeface="Times New Roman" pitchFamily="18" charset="0"/>
                <a:cs typeface="Times New Roman" pitchFamily="18" charset="0"/>
              </a:rPr>
              <a:t> των </a:t>
            </a:r>
            <a:r>
              <a:rPr lang="el-GR" b="1" dirty="0" err="1">
                <a:latin typeface="Times New Roman" pitchFamily="18" charset="0"/>
                <a:cs typeface="Times New Roman" pitchFamily="18" charset="0"/>
              </a:rPr>
              <a:t>πολιτων</a:t>
            </a:r>
            <a:r>
              <a:rPr lang="el-GR" b="1" dirty="0">
                <a:latin typeface="Times New Roman" pitchFamily="18" charset="0"/>
                <a:cs typeface="Times New Roman" pitchFamily="18" charset="0"/>
              </a:rPr>
              <a:t> </a:t>
            </a:r>
          </a:p>
        </p:txBody>
      </p:sp>
      <p:sp>
        <p:nvSpPr>
          <p:cNvPr id="3" name="2 - Θέση περιεχομένου"/>
          <p:cNvSpPr>
            <a:spLocks noGrp="1"/>
          </p:cNvSpPr>
          <p:nvPr>
            <p:ph sz="quarter" idx="1"/>
          </p:nvPr>
        </p:nvSpPr>
        <p:spPr>
          <a:xfrm>
            <a:off x="323528" y="764704"/>
            <a:ext cx="7467600" cy="3917032"/>
          </a:xfrm>
        </p:spPr>
        <p:txBody>
          <a:bodyPr>
            <a:normAutofit/>
          </a:bodyPr>
          <a:lstStyle/>
          <a:p>
            <a:r>
              <a:rPr lang="el-GR" sz="2000" dirty="0">
                <a:latin typeface="Times New Roman" pitchFamily="18" charset="0"/>
                <a:cs typeface="Times New Roman" pitchFamily="18" charset="0"/>
              </a:rPr>
              <a:t>Την άνοιξη του 2016 το 38% συμφωνούν ότι ακούγεται η φωνή τους (το ποσοστό ήταν το 2014 στο 42%), ενώ το φθινόπωρο του 2016 το ποσοστό αυτό ανεβαίνει στο 40</a:t>
            </a:r>
            <a:r>
              <a:rPr lang="el-GR" sz="2000" dirty="0">
                <a:latin typeface="Calibri"/>
                <a:cs typeface="Times New Roman" pitchFamily="18" charset="0"/>
              </a:rPr>
              <a:t>%.</a:t>
            </a:r>
            <a:endParaRPr lang="el-GR" sz="2000" dirty="0">
              <a:latin typeface="Times New Roman" pitchFamily="18" charset="0"/>
              <a:cs typeface="Times New Roman" pitchFamily="18" charset="0"/>
            </a:endParaRPr>
          </a:p>
          <a:p>
            <a:endParaRPr lang="el-GR" sz="2000" dirty="0">
              <a:latin typeface="Times New Roman" pitchFamily="18" charset="0"/>
              <a:cs typeface="Times New Roman" pitchFamily="18" charset="0"/>
            </a:endParaRPr>
          </a:p>
          <a:p>
            <a:r>
              <a:rPr lang="el-GR" sz="2000" dirty="0">
                <a:latin typeface="Times New Roman" pitchFamily="18" charset="0"/>
                <a:cs typeface="Times New Roman" pitchFamily="18" charset="0"/>
              </a:rPr>
              <a:t>Το ποσοστό που δεν συμφωνεί έχει φτάσει την άνοιξη του 2016 στο 55</a:t>
            </a:r>
            <a:r>
              <a:rPr lang="el-GR" sz="2000" dirty="0">
                <a:latin typeface="Calibri"/>
                <a:cs typeface="Times New Roman" pitchFamily="18" charset="0"/>
              </a:rPr>
              <a:t>%  ενώ το φθινόπωρο αγγίζει το 56%.</a:t>
            </a:r>
          </a:p>
          <a:p>
            <a:endParaRPr lang="el-GR" sz="2000" dirty="0">
              <a:latin typeface="Calibri"/>
              <a:cs typeface="Times New Roman" pitchFamily="18" charset="0"/>
            </a:endParaRPr>
          </a:p>
          <a:p>
            <a:r>
              <a:rPr lang="el-GR" sz="2000" dirty="0">
                <a:latin typeface="Calibri"/>
                <a:cs typeface="Times New Roman" pitchFamily="18" charset="0"/>
              </a:rPr>
              <a:t>Την άνοιξη του 2018 το ποσοστό που δε συμφωνεί είναι 55% και το ποσοστό που συμφωνεί κυμαίνεται στο  38%. </a:t>
            </a:r>
          </a:p>
          <a:p>
            <a:pPr>
              <a:buNone/>
            </a:pPr>
            <a:endParaRPr lang="el-GR" sz="2000" dirty="0">
              <a:latin typeface="Times New Roman" pitchFamily="18" charset="0"/>
              <a:cs typeface="Times New Roman" pitchFamily="18" charset="0"/>
            </a:endParaRPr>
          </a:p>
        </p:txBody>
      </p:sp>
      <p:pic>
        <p:nvPicPr>
          <p:cNvPr id="4" name="3 - Εικόνα" descr="01.jpg"/>
          <p:cNvPicPr>
            <a:picLocks noChangeAspect="1"/>
          </p:cNvPicPr>
          <p:nvPr/>
        </p:nvPicPr>
        <p:blipFill>
          <a:blip r:embed="rId2" cstate="print"/>
          <a:stretch>
            <a:fillRect/>
          </a:stretch>
        </p:blipFill>
        <p:spPr>
          <a:xfrm>
            <a:off x="539552" y="3861048"/>
            <a:ext cx="7272808" cy="28083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to="" calcmode="lin" valueType="num">
                                      <p:cBhvr>
                                        <p:cTn id="7" dur="1" fill="hold"/>
                                        <p:tgtEl>
                                          <p:spTgt spid="3">
                                            <p:txEl>
                                              <p:pRg st="2" end="2"/>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 to="" calcmode="lin" valueType="num">
                                      <p:cBhvr>
                                        <p:cTn id="10"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a:t>η άλλη </a:t>
            </a:r>
            <a:r>
              <a:rPr lang="el-GR" b="1" dirty="0" err="1"/>
              <a:t>πλευρα</a:t>
            </a:r>
            <a:r>
              <a:rPr lang="el-GR" b="1" dirty="0"/>
              <a:t> του </a:t>
            </a:r>
            <a:r>
              <a:rPr lang="el-GR" b="1" dirty="0" err="1"/>
              <a:t>νομισματοσ</a:t>
            </a:r>
            <a:r>
              <a:rPr lang="el-GR" b="1" dirty="0"/>
              <a:t> </a:t>
            </a:r>
          </a:p>
        </p:txBody>
      </p:sp>
      <p:sp>
        <p:nvSpPr>
          <p:cNvPr id="3" name="2 - Θέση περιεχομένου"/>
          <p:cNvSpPr>
            <a:spLocks noGrp="1"/>
          </p:cNvSpPr>
          <p:nvPr>
            <p:ph sz="quarter" idx="1"/>
          </p:nvPr>
        </p:nvSpPr>
        <p:spPr/>
        <p:txBody>
          <a:bodyPr>
            <a:normAutofit/>
          </a:bodyPr>
          <a:lstStyle/>
          <a:p>
            <a:r>
              <a:rPr lang="el-GR" sz="1800" dirty="0">
                <a:latin typeface="Times New Roman" pitchFamily="18" charset="0"/>
                <a:cs typeface="Times New Roman" pitchFamily="18" charset="0"/>
              </a:rPr>
              <a:t>Παρ όλες τις παραπάνω αναφορές και εφόσον μιλάμε για δημοκρατικό θεσμό δεν μπορούμε παρά να αναφέρουμε και αντίθετες από τις παραπάνω απόψεις  για την Ευρωπαϊκή ένωση. </a:t>
            </a:r>
          </a:p>
          <a:p>
            <a:pPr>
              <a:buNone/>
            </a:pPr>
            <a:endParaRPr lang="el-GR" sz="1800" dirty="0">
              <a:latin typeface="Times New Roman" pitchFamily="18" charset="0"/>
              <a:cs typeface="Times New Roman" pitchFamily="18" charset="0"/>
            </a:endParaRPr>
          </a:p>
        </p:txBody>
      </p:sp>
      <p:graphicFrame>
        <p:nvGraphicFramePr>
          <p:cNvPr id="4" name="3 - Διάγραμμα"/>
          <p:cNvGraphicFramePr/>
          <p:nvPr/>
        </p:nvGraphicFramePr>
        <p:xfrm>
          <a:off x="323528" y="2564904"/>
          <a:ext cx="784887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err="1">
                <a:latin typeface="Times New Roman" pitchFamily="18" charset="0"/>
                <a:cs typeface="Times New Roman" pitchFamily="18" charset="0"/>
              </a:rPr>
              <a:t>Εμποδια</a:t>
            </a:r>
            <a:r>
              <a:rPr lang="el-GR" b="1" dirty="0">
                <a:latin typeface="Times New Roman" pitchFamily="18" charset="0"/>
                <a:cs typeface="Times New Roman" pitchFamily="18" charset="0"/>
              </a:rPr>
              <a:t> για την ευρωπαϊκή ολοκλήρωση</a:t>
            </a:r>
          </a:p>
        </p:txBody>
      </p:sp>
      <p:sp>
        <p:nvSpPr>
          <p:cNvPr id="3" name="2 - Θέση περιεχομένου"/>
          <p:cNvSpPr>
            <a:spLocks noGrp="1"/>
          </p:cNvSpPr>
          <p:nvPr>
            <p:ph sz="quarter" idx="1"/>
          </p:nvPr>
        </p:nvSpPr>
        <p:spPr/>
        <p:txBody>
          <a:bodyPr>
            <a:normAutofit/>
          </a:bodyPr>
          <a:lstStyle/>
          <a:p>
            <a:r>
              <a:rPr lang="el-GR" sz="1800" dirty="0">
                <a:latin typeface="Times New Roman" pitchFamily="18" charset="0"/>
                <a:cs typeface="Times New Roman" pitchFamily="18" charset="0"/>
              </a:rPr>
              <a:t>1</a:t>
            </a:r>
            <a:r>
              <a:rPr lang="el-GR" sz="1800" baseline="30000" dirty="0">
                <a:latin typeface="Times New Roman" pitchFamily="18" charset="0"/>
                <a:cs typeface="Times New Roman" pitchFamily="18" charset="0"/>
              </a:rPr>
              <a:t>ο</a:t>
            </a:r>
            <a:r>
              <a:rPr lang="el-GR" sz="1800" dirty="0">
                <a:latin typeface="Times New Roman" pitchFamily="18" charset="0"/>
                <a:cs typeface="Times New Roman" pitchFamily="18" charset="0"/>
              </a:rPr>
              <a:t> επίπεδο</a:t>
            </a:r>
            <a:r>
              <a:rPr lang="en-US" sz="1800" dirty="0">
                <a:latin typeface="Times New Roman" pitchFamily="18" charset="0"/>
                <a:cs typeface="Times New Roman" pitchFamily="18" charset="0"/>
              </a:rPr>
              <a:t>: </a:t>
            </a:r>
            <a:r>
              <a:rPr lang="el-GR" sz="1800" dirty="0">
                <a:latin typeface="Times New Roman" pitchFamily="18" charset="0"/>
                <a:cs typeface="Times New Roman" pitchFamily="18" charset="0"/>
              </a:rPr>
              <a:t>Σε επίπεδο συνοχής παρατηρείται έλλειψη εμπιστοσύνης όχι μόνο στα κράτη μέλη αλλά και εκτός των κρατών μελών. Αυτό σε συνδυασμό με τη δυσκολία διαχείρισης της κρίσης που αντιμετωπίζει η ΕΕ ενισχύει την απόκλιση της από τον μελλοντικό στόχο όχι μόνο σε οικονομικό επίπεδο αλλά και σε επίπεδο πολιτικό και συλλογικό.</a:t>
            </a:r>
            <a:endParaRPr lang="en-US" sz="1800" dirty="0">
              <a:latin typeface="Times New Roman" pitchFamily="18" charset="0"/>
              <a:cs typeface="Times New Roman" pitchFamily="18" charset="0"/>
            </a:endParaRPr>
          </a:p>
          <a:p>
            <a:endParaRPr lang="el-GR" sz="1800" dirty="0">
              <a:latin typeface="Times New Roman" pitchFamily="18" charset="0"/>
              <a:cs typeface="Times New Roman" pitchFamily="18" charset="0"/>
            </a:endParaRPr>
          </a:p>
          <a:p>
            <a:r>
              <a:rPr lang="el-GR" sz="1800" dirty="0">
                <a:latin typeface="Times New Roman" pitchFamily="18" charset="0"/>
                <a:cs typeface="Times New Roman" pitchFamily="18" charset="0"/>
              </a:rPr>
              <a:t>2</a:t>
            </a:r>
            <a:r>
              <a:rPr lang="el-GR" sz="1800" baseline="30000" dirty="0">
                <a:latin typeface="Times New Roman" pitchFamily="18" charset="0"/>
                <a:cs typeface="Times New Roman" pitchFamily="18" charset="0"/>
              </a:rPr>
              <a:t>ο</a:t>
            </a:r>
            <a:r>
              <a:rPr lang="en-US" sz="1800" baseline="30000" dirty="0">
                <a:latin typeface="Times New Roman" pitchFamily="18" charset="0"/>
                <a:cs typeface="Times New Roman" pitchFamily="18" charset="0"/>
              </a:rPr>
              <a:t>:</a:t>
            </a:r>
            <a:r>
              <a:rPr lang="el-GR" sz="1800" dirty="0">
                <a:latin typeface="Times New Roman" pitchFamily="18" charset="0"/>
                <a:cs typeface="Times New Roman" pitchFamily="18" charset="0"/>
              </a:rPr>
              <a:t>  Σε επίπεδο συμβολικό. Για τους σκεπτικιστές η ΕΕ είναι ένας περιφερειακός, υπερεθνικός θεσμός που επιβάλλει λιτότητα και αποδυναμώνει το σύστημα πρόνοιας των κρατών μελών για να εκπροσωπήσει τα συμφέροντα των πολυεθνικών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edge">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err="1"/>
              <a:t>Προβληματα</a:t>
            </a:r>
            <a:r>
              <a:rPr lang="el-GR" b="1" dirty="0"/>
              <a:t> στη </a:t>
            </a:r>
            <a:r>
              <a:rPr lang="el-GR" b="1" dirty="0" err="1"/>
              <a:t>διαδικασια</a:t>
            </a:r>
            <a:r>
              <a:rPr lang="el-GR" b="1" dirty="0"/>
              <a:t> </a:t>
            </a:r>
            <a:r>
              <a:rPr lang="el-GR" b="1" dirty="0" err="1"/>
              <a:t>νομιμοποιησησ</a:t>
            </a:r>
            <a:endParaRPr lang="el-GR" b="1" dirty="0"/>
          </a:p>
        </p:txBody>
      </p:sp>
      <p:sp>
        <p:nvSpPr>
          <p:cNvPr id="3" name="2 - Θέση περιεχομένου"/>
          <p:cNvSpPr>
            <a:spLocks noGrp="1"/>
          </p:cNvSpPr>
          <p:nvPr>
            <p:ph sz="quarter" idx="1"/>
          </p:nvPr>
        </p:nvSpPr>
        <p:spPr>
          <a:xfrm>
            <a:off x="467544" y="1984248"/>
            <a:ext cx="7467600" cy="4873752"/>
          </a:xfrm>
        </p:spPr>
        <p:txBody>
          <a:bodyPr>
            <a:normAutofit/>
          </a:bodyPr>
          <a:lstStyle/>
          <a:p>
            <a:pPr marL="457200" indent="-457200">
              <a:buFont typeface="+mj-lt"/>
              <a:buAutoNum type="alphaUcPeriod"/>
            </a:pPr>
            <a:r>
              <a:rPr lang="el-GR" sz="2000" dirty="0">
                <a:latin typeface="Times New Roman" pitchFamily="18" charset="0"/>
                <a:cs typeface="Times New Roman" pitchFamily="18" charset="0"/>
              </a:rPr>
              <a:t>Ισορροπία της ΕΕ ανάμεσα στην απαίτηση για εθνική κυριαρχία και τη συγκέντρωση εξουσιών σε υπερεθνικό επίπεδο </a:t>
            </a:r>
            <a:endParaRPr lang="en-US" sz="2000" dirty="0">
              <a:latin typeface="Times New Roman" pitchFamily="18" charset="0"/>
              <a:cs typeface="Times New Roman" pitchFamily="18" charset="0"/>
            </a:endParaRPr>
          </a:p>
          <a:p>
            <a:pPr marL="457200" indent="-457200">
              <a:buFont typeface="+mj-lt"/>
              <a:buAutoNum type="alphaUcPeriod"/>
            </a:pPr>
            <a:endParaRPr lang="en-US" sz="2000" dirty="0">
              <a:latin typeface="Times New Roman" pitchFamily="18" charset="0"/>
              <a:cs typeface="Times New Roman" pitchFamily="18" charset="0"/>
            </a:endParaRPr>
          </a:p>
          <a:p>
            <a:pPr marL="457200" indent="-457200">
              <a:buFont typeface="+mj-lt"/>
              <a:buAutoNum type="alphaUcPeriod"/>
            </a:pPr>
            <a:r>
              <a:rPr lang="el-GR" sz="2000" dirty="0">
                <a:latin typeface="Times New Roman" pitchFamily="18" charset="0"/>
                <a:cs typeface="Times New Roman" pitchFamily="18" charset="0"/>
              </a:rPr>
              <a:t>Τρόπος διαχείρισης και λειτουργίας πολιτικών για μεγαλύτερη συμμετοχή των πολιτών στα δρώμενα.</a:t>
            </a:r>
            <a:endParaRPr lang="en-US" sz="2000" dirty="0">
              <a:latin typeface="Times New Roman" pitchFamily="18" charset="0"/>
              <a:cs typeface="Times New Roman" pitchFamily="18" charset="0"/>
            </a:endParaRPr>
          </a:p>
          <a:p>
            <a:pPr marL="457200" indent="-457200">
              <a:buFont typeface="+mj-lt"/>
              <a:buAutoNum type="alphaUcPeriod"/>
            </a:pPr>
            <a:endParaRPr lang="en-US" sz="2000" dirty="0">
              <a:latin typeface="Times New Roman" pitchFamily="18" charset="0"/>
              <a:cs typeface="Times New Roman" pitchFamily="18" charset="0"/>
            </a:endParaRPr>
          </a:p>
          <a:p>
            <a:pPr marL="457200" indent="-457200">
              <a:buFont typeface="+mj-lt"/>
              <a:buAutoNum type="alphaUcPeriod"/>
            </a:pPr>
            <a:r>
              <a:rPr lang="el-GR" sz="2000" dirty="0">
                <a:latin typeface="Times New Roman" pitchFamily="18" charset="0"/>
                <a:cs typeface="Times New Roman" pitchFamily="18" charset="0"/>
              </a:rPr>
              <a:t>Η δυσκολία της διατήρησης της εθνικής τους ταυτότητας των κρατών μελών  με την παράλληλη εφαρμογή πολιτικών όπως είναι το άνοιγμα συνόρων στο πλαίσιο της ελεύθερης αγοράς.</a:t>
            </a:r>
          </a:p>
          <a:p>
            <a:pPr marL="457200" indent="-457200">
              <a:buNone/>
            </a:pPr>
            <a:endParaRPr lang="en-US" sz="1600" dirty="0">
              <a:latin typeface="Times New Roman" pitchFamily="18" charset="0"/>
              <a:cs typeface="Times New Roman" pitchFamily="18" charset="0"/>
            </a:endParaRPr>
          </a:p>
          <a:p>
            <a:pPr marL="457200" indent="-457200">
              <a:buNone/>
            </a:pPr>
            <a:r>
              <a:rPr lang="el-GR" sz="1600" dirty="0">
                <a:latin typeface="Times New Roman" pitchFamily="18" charset="0"/>
                <a:cs typeface="Times New Roman" pitchFamily="18" charset="0"/>
              </a:rPr>
              <a:t>Πως πιστεύετε ότι θα ξεπεραστούν οι παραπάνω δυσκολίες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ox(i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ox(i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to="" calcmode="lin" valueType="num">
                                      <p:cBhvr>
                                        <p:cTn id="32" dur="1" fill="hold"/>
                                        <p:tgtEl>
                                          <p:spTgt spid="3">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188640"/>
            <a:ext cx="7467600" cy="652934"/>
          </a:xfrm>
        </p:spPr>
        <p:txBody>
          <a:bodyPr/>
          <a:lstStyle/>
          <a:p>
            <a:r>
              <a:rPr lang="el-GR" b="1" dirty="0">
                <a:latin typeface="Times New Roman" pitchFamily="18" charset="0"/>
                <a:cs typeface="Times New Roman" pitchFamily="18" charset="0"/>
              </a:rPr>
              <a:t>Το </a:t>
            </a:r>
            <a:r>
              <a:rPr lang="el-GR" b="1" dirty="0" err="1">
                <a:latin typeface="Times New Roman" pitchFamily="18" charset="0"/>
                <a:cs typeface="Times New Roman" pitchFamily="18" charset="0"/>
              </a:rPr>
              <a:t>μελλον</a:t>
            </a:r>
            <a:r>
              <a:rPr lang="el-GR" b="1" dirty="0">
                <a:latin typeface="Times New Roman" pitchFamily="18" charset="0"/>
                <a:cs typeface="Times New Roman" pitchFamily="18" charset="0"/>
              </a:rPr>
              <a:t> </a:t>
            </a:r>
            <a:r>
              <a:rPr lang="el-GR" b="1" dirty="0" err="1">
                <a:latin typeface="Times New Roman" pitchFamily="18" charset="0"/>
                <a:cs typeface="Times New Roman" pitchFamily="18" charset="0"/>
              </a:rPr>
              <a:t>τησ</a:t>
            </a:r>
            <a:r>
              <a:rPr lang="el-GR" b="1" dirty="0">
                <a:latin typeface="Times New Roman" pitchFamily="18" charset="0"/>
                <a:cs typeface="Times New Roman" pitchFamily="18" charset="0"/>
              </a:rPr>
              <a:t> </a:t>
            </a:r>
            <a:r>
              <a:rPr lang="el-GR" b="1" dirty="0" err="1">
                <a:latin typeface="Times New Roman" pitchFamily="18" charset="0"/>
                <a:cs typeface="Times New Roman" pitchFamily="18" charset="0"/>
              </a:rPr>
              <a:t>Ευρωπαϊκήσ</a:t>
            </a:r>
            <a:r>
              <a:rPr lang="el-GR" b="1" dirty="0">
                <a:latin typeface="Times New Roman" pitchFamily="18" charset="0"/>
                <a:cs typeface="Times New Roman" pitchFamily="18" charset="0"/>
              </a:rPr>
              <a:t> </a:t>
            </a:r>
            <a:r>
              <a:rPr lang="el-GR" b="1" dirty="0" err="1">
                <a:latin typeface="Times New Roman" pitchFamily="18" charset="0"/>
                <a:cs typeface="Times New Roman" pitchFamily="18" charset="0"/>
              </a:rPr>
              <a:t>ενωσησ</a:t>
            </a:r>
            <a:r>
              <a:rPr lang="el-GR" b="1" dirty="0">
                <a:latin typeface="Times New Roman" pitchFamily="18" charset="0"/>
                <a:cs typeface="Times New Roman" pitchFamily="18" charset="0"/>
              </a:rPr>
              <a:t> </a:t>
            </a:r>
          </a:p>
        </p:txBody>
      </p:sp>
      <p:pic>
        <p:nvPicPr>
          <p:cNvPr id="4" name="3 - Θέση περιεχομένου" descr="mellon 31.jpg"/>
          <p:cNvPicPr>
            <a:picLocks noGrp="1" noChangeAspect="1"/>
          </p:cNvPicPr>
          <p:nvPr>
            <p:ph sz="quarter" idx="1"/>
          </p:nvPr>
        </p:nvPicPr>
        <p:blipFill>
          <a:blip r:embed="rId2" cstate="print"/>
          <a:stretch>
            <a:fillRect/>
          </a:stretch>
        </p:blipFill>
        <p:spPr>
          <a:xfrm>
            <a:off x="251520" y="2348880"/>
            <a:ext cx="7899602" cy="3960440"/>
          </a:xfrm>
        </p:spPr>
      </p:pic>
      <p:sp>
        <p:nvSpPr>
          <p:cNvPr id="5" name="4 - TextBox"/>
          <p:cNvSpPr txBox="1"/>
          <p:nvPr/>
        </p:nvSpPr>
        <p:spPr>
          <a:xfrm>
            <a:off x="467544" y="1052736"/>
            <a:ext cx="7128792" cy="1077218"/>
          </a:xfrm>
          <a:prstGeom prst="rect">
            <a:avLst/>
          </a:prstGeom>
          <a:noFill/>
        </p:spPr>
        <p:txBody>
          <a:bodyPr wrap="square" rtlCol="0">
            <a:spAutoFit/>
          </a:bodyPr>
          <a:lstStyle/>
          <a:p>
            <a:pPr>
              <a:buFont typeface="Wingdings" pitchFamily="2" charset="2"/>
              <a:buChar char="Ø"/>
            </a:pPr>
            <a:r>
              <a:rPr lang="el-GR" sz="1600" dirty="0">
                <a:latin typeface="Times New Roman" pitchFamily="18" charset="0"/>
                <a:cs typeface="Times New Roman" pitchFamily="18" charset="0"/>
              </a:rPr>
              <a:t>Αξίζει να παρατηρήσουμε ότι παρ όλο που χρονιές όπως το 2011 </a:t>
            </a:r>
          </a:p>
          <a:p>
            <a:r>
              <a:rPr lang="el-GR" sz="1600" dirty="0">
                <a:latin typeface="Times New Roman" pitchFamily="18" charset="0"/>
                <a:cs typeface="Times New Roman" pitchFamily="18" charset="0"/>
              </a:rPr>
              <a:t>τα ποσοστά των αισιόδοξων και των απαισιόδοξων απέκλιναν σχεδόν κατά μία μονάδα. Σταδιακά άρχισε να ανεβαίνει το ποσοστό των αισιόδοξων μέχρι που το 2018 υπάρχει εμφανής διαφορά.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linds(horizontal)">
                                      <p:cBhvr>
                                        <p:cTn id="1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err="1">
                <a:latin typeface="Times New Roman" pitchFamily="18" charset="0"/>
                <a:cs typeface="Times New Roman" pitchFamily="18" charset="0"/>
              </a:rPr>
              <a:t>Πιθανεσ</a:t>
            </a:r>
            <a:r>
              <a:rPr lang="el-GR" b="1" dirty="0">
                <a:latin typeface="Times New Roman" pitchFamily="18" charset="0"/>
                <a:cs typeface="Times New Roman" pitchFamily="18" charset="0"/>
              </a:rPr>
              <a:t> </a:t>
            </a:r>
            <a:r>
              <a:rPr lang="el-GR" b="1" dirty="0" err="1">
                <a:latin typeface="Times New Roman" pitchFamily="18" charset="0"/>
                <a:cs typeface="Times New Roman" pitchFamily="18" charset="0"/>
              </a:rPr>
              <a:t>λυσεισ</a:t>
            </a:r>
            <a:endParaRPr lang="el-GR" b="1" dirty="0">
              <a:latin typeface="Times New Roman" pitchFamily="18" charset="0"/>
              <a:cs typeface="Times New Roman" pitchFamily="18" charset="0"/>
            </a:endParaRPr>
          </a:p>
        </p:txBody>
      </p:sp>
      <p:sp>
        <p:nvSpPr>
          <p:cNvPr id="3" name="2 - Θέση περιεχομένου"/>
          <p:cNvSpPr>
            <a:spLocks noGrp="1"/>
          </p:cNvSpPr>
          <p:nvPr>
            <p:ph sz="quarter" idx="1"/>
          </p:nvPr>
        </p:nvSpPr>
        <p:spPr/>
        <p:txBody>
          <a:bodyPr>
            <a:normAutofit lnSpcReduction="10000"/>
          </a:bodyPr>
          <a:lstStyle/>
          <a:p>
            <a:r>
              <a:rPr lang="el-GR" dirty="0"/>
              <a:t> </a:t>
            </a:r>
            <a:r>
              <a:rPr lang="el-GR" sz="2000" dirty="0">
                <a:latin typeface="Times New Roman" pitchFamily="18" charset="0"/>
                <a:cs typeface="Times New Roman" pitchFamily="18" charset="0"/>
              </a:rPr>
              <a:t>Δημιουργία ομοσπονδιακού κράτους  σύμφωνα με το μοντέλο των ΗΠΑ, ώστε να δημιουργηθούν οι προϋποθέσεις για πολιτικοοικονομική σύμπνοια .Το συγκεκριμένο εγχείρημα είναι πολύ δύσκολο κυρίως λόγω της </a:t>
            </a:r>
            <a:r>
              <a:rPr lang="el-GR" sz="2000" dirty="0" err="1">
                <a:latin typeface="Times New Roman" pitchFamily="18" charset="0"/>
                <a:cs typeface="Times New Roman" pitchFamily="18" charset="0"/>
              </a:rPr>
              <a:t>διαπολιτισμικότητας</a:t>
            </a:r>
            <a:r>
              <a:rPr lang="el-GR" sz="2000" dirty="0">
                <a:latin typeface="Times New Roman" pitchFamily="18" charset="0"/>
                <a:cs typeface="Times New Roman" pitchFamily="18" charset="0"/>
              </a:rPr>
              <a:t>. Αυτό θα επιτευχθεί μόνο μέσα από την άρση των εθνικών βέτο.</a:t>
            </a:r>
          </a:p>
          <a:p>
            <a:r>
              <a:rPr lang="el-GR" sz="2000" dirty="0">
                <a:latin typeface="Times New Roman" pitchFamily="18" charset="0"/>
                <a:cs typeface="Times New Roman" pitchFamily="18" charset="0"/>
              </a:rPr>
              <a:t>Θεσμικές μεταρρυθμίσεις με στόχο την δημοκρατικότερη λειτουργία των ευρωπαϊκών θεσμών.</a:t>
            </a:r>
            <a:r>
              <a:rPr lang="en-US" sz="2000" dirty="0">
                <a:latin typeface="Times New Roman" pitchFamily="18" charset="0"/>
                <a:cs typeface="Times New Roman" pitchFamily="18" charset="0"/>
              </a:rPr>
              <a:t> </a:t>
            </a:r>
            <a:r>
              <a:rPr lang="el-GR" sz="2000" dirty="0" err="1">
                <a:latin typeface="Times New Roman" pitchFamily="18" charset="0"/>
                <a:cs typeface="Times New Roman" pitchFamily="18" charset="0"/>
              </a:rPr>
              <a:t>Π.χ</a:t>
            </a:r>
            <a:r>
              <a:rPr lang="el-GR" sz="2000" dirty="0">
                <a:latin typeface="Times New Roman" pitchFamily="18" charset="0"/>
                <a:cs typeface="Times New Roman" pitchFamily="18" charset="0"/>
              </a:rPr>
              <a:t>  Διακυβερνητική χάραξη της πολιτικής με πρωταρχικό στόχο τον σεβασμό στις προτεραιότητες των κρατών μελών.</a:t>
            </a:r>
          </a:p>
          <a:p>
            <a:endParaRPr lang="el-GR" sz="2000" dirty="0">
              <a:latin typeface="Times New Roman" pitchFamily="18" charset="0"/>
              <a:cs typeface="Times New Roman" pitchFamily="18" charset="0"/>
            </a:endParaRPr>
          </a:p>
          <a:p>
            <a:r>
              <a:rPr lang="el-GR" sz="2000" dirty="0">
                <a:latin typeface="Times New Roman" pitchFamily="18" charset="0"/>
                <a:cs typeface="Times New Roman" pitchFamily="18" charset="0"/>
              </a:rPr>
              <a:t>Δημιουργία φόρουμ με στόχο την αμεσότερη και ουσιαστικότερη επικοινωνία ανάμεσα στους Ευρωπαίους πολίτες.</a:t>
            </a:r>
          </a:p>
          <a:p>
            <a:endParaRPr lang="el-GR" sz="2000" dirty="0">
              <a:latin typeface="Times New Roman" pitchFamily="18" charset="0"/>
              <a:cs typeface="Times New Roman" pitchFamily="18" charset="0"/>
            </a:endParaRPr>
          </a:p>
          <a:p>
            <a:r>
              <a:rPr lang="el-GR" sz="2000" dirty="0">
                <a:latin typeface="Times New Roman" pitchFamily="18" charset="0"/>
                <a:cs typeface="Times New Roman" pitchFamily="18" charset="0"/>
              </a:rPr>
              <a:t>Ενεργοποίηση και ευαισθητοποίηση των Ευρωπαίων πολιτών για το μέλλον της ΕΕ.</a:t>
            </a:r>
          </a:p>
          <a:p>
            <a:endParaRPr lang="el-GR" sz="2000" dirty="0">
              <a:latin typeface="Times New Roman" pitchFamily="18" charset="0"/>
              <a:cs typeface="Times New Roman" pitchFamily="18" charset="0"/>
            </a:endParaRPr>
          </a:p>
          <a:p>
            <a:endParaRPr lang="el-GR" sz="2000" dirty="0">
              <a:latin typeface="Times New Roman" pitchFamily="18" charset="0"/>
              <a:cs typeface="Times New Roman" pitchFamily="18" charset="0"/>
            </a:endParaRPr>
          </a:p>
          <a:p>
            <a:endParaRPr lang="el-GR" sz="2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332656"/>
            <a:ext cx="7467600" cy="594320"/>
          </a:xfrm>
        </p:spPr>
        <p:txBody>
          <a:bodyPr/>
          <a:lstStyle/>
          <a:p>
            <a:r>
              <a:rPr lang="el-GR" b="1" dirty="0" err="1">
                <a:latin typeface="Times New Roman" pitchFamily="18" charset="0"/>
                <a:cs typeface="Times New Roman" pitchFamily="18" charset="0"/>
              </a:rPr>
              <a:t>ΠηγΕσ</a:t>
            </a:r>
            <a:endParaRPr lang="el-GR" b="1" dirty="0">
              <a:latin typeface="Times New Roman" pitchFamily="18" charset="0"/>
              <a:cs typeface="Times New Roman" pitchFamily="18" charset="0"/>
            </a:endParaRPr>
          </a:p>
        </p:txBody>
      </p:sp>
      <p:sp>
        <p:nvSpPr>
          <p:cNvPr id="3" name="2 - Θέση περιεχομένου"/>
          <p:cNvSpPr>
            <a:spLocks noGrp="1"/>
          </p:cNvSpPr>
          <p:nvPr>
            <p:ph sz="quarter" idx="1"/>
          </p:nvPr>
        </p:nvSpPr>
        <p:spPr>
          <a:xfrm>
            <a:off x="467544" y="1196752"/>
            <a:ext cx="7467600" cy="5233792"/>
          </a:xfrm>
        </p:spPr>
        <p:txBody>
          <a:bodyPr>
            <a:normAutofit fontScale="32500" lnSpcReduction="20000"/>
          </a:bodyPr>
          <a:lstStyle/>
          <a:p>
            <a:r>
              <a:rPr lang="el-GR" sz="4300" dirty="0" err="1">
                <a:latin typeface="Times New Roman" pitchFamily="18" charset="0"/>
                <a:cs typeface="Times New Roman" pitchFamily="18" charset="0"/>
              </a:rPr>
              <a:t>Μούσης</a:t>
            </a:r>
            <a:r>
              <a:rPr lang="el-GR" sz="4300" dirty="0">
                <a:latin typeface="Times New Roman" pitchFamily="18" charset="0"/>
                <a:cs typeface="Times New Roman" pitchFamily="18" charset="0"/>
              </a:rPr>
              <a:t>, Ν. (2010). </a:t>
            </a:r>
            <a:r>
              <a:rPr lang="el-GR" sz="4300" i="1" dirty="0">
                <a:latin typeface="Times New Roman" pitchFamily="18" charset="0"/>
                <a:cs typeface="Times New Roman" pitchFamily="18" charset="0"/>
              </a:rPr>
              <a:t>Εγχειρίδιο Ευρωπαϊκής Πολιτικής</a:t>
            </a:r>
            <a:r>
              <a:rPr lang="el-GR" sz="4300" dirty="0">
                <a:latin typeface="Times New Roman" pitchFamily="18" charset="0"/>
                <a:cs typeface="Times New Roman" pitchFamily="18" charset="0"/>
              </a:rPr>
              <a:t>. : Εκδόσεις Πατάκη.</a:t>
            </a:r>
          </a:p>
          <a:p>
            <a:endParaRPr lang="el-GR" sz="4300" dirty="0">
              <a:latin typeface="Times New Roman" pitchFamily="18" charset="0"/>
              <a:cs typeface="Times New Roman" pitchFamily="18" charset="0"/>
            </a:endParaRPr>
          </a:p>
          <a:p>
            <a:r>
              <a:rPr lang="el-GR" sz="4300" dirty="0" err="1">
                <a:latin typeface="Times New Roman" pitchFamily="18" charset="0"/>
                <a:cs typeface="Times New Roman" pitchFamily="18" charset="0"/>
              </a:rPr>
              <a:t>Φραγκονικολόπουλος</a:t>
            </a:r>
            <a:r>
              <a:rPr lang="el-GR" sz="4300" dirty="0">
                <a:latin typeface="Times New Roman" pitchFamily="18" charset="0"/>
                <a:cs typeface="Times New Roman" pitchFamily="18" charset="0"/>
              </a:rPr>
              <a:t>, Χ. </a:t>
            </a:r>
            <a:r>
              <a:rPr lang="en-US" sz="4300" dirty="0">
                <a:latin typeface="Times New Roman" pitchFamily="18" charset="0"/>
                <a:cs typeface="Times New Roman" pitchFamily="18" charset="0"/>
              </a:rPr>
              <a:t>(2017).</a:t>
            </a:r>
            <a:r>
              <a:rPr lang="el-GR" sz="4300" dirty="0">
                <a:latin typeface="Times New Roman" pitchFamily="18" charset="0"/>
                <a:cs typeface="Times New Roman" pitchFamily="18" charset="0"/>
              </a:rPr>
              <a:t> </a:t>
            </a:r>
            <a:r>
              <a:rPr lang="el-GR" sz="4300" i="1" dirty="0">
                <a:latin typeface="Times New Roman" pitchFamily="18" charset="0"/>
                <a:cs typeface="Times New Roman" pitchFamily="18" charset="0"/>
              </a:rPr>
              <a:t>ευρωπαϊκή ένωση, η αναπόφευκτη πρόκληση της δημοκρατικής νομιμοποίησης</a:t>
            </a:r>
            <a:r>
              <a:rPr lang="el-GR" sz="4300" dirty="0">
                <a:latin typeface="Times New Roman" pitchFamily="18" charset="0"/>
                <a:cs typeface="Times New Roman" pitchFamily="18" charset="0"/>
              </a:rPr>
              <a:t>: Επίκεντρο.</a:t>
            </a:r>
          </a:p>
          <a:p>
            <a:endParaRPr lang="el-GR" sz="4300" dirty="0">
              <a:latin typeface="Times New Roman" pitchFamily="18" charset="0"/>
              <a:cs typeface="Times New Roman" pitchFamily="18" charset="0"/>
            </a:endParaRPr>
          </a:p>
          <a:p>
            <a:r>
              <a:rPr lang="en-US" sz="4300" dirty="0">
                <a:latin typeface="Times New Roman" pitchFamily="18" charset="0"/>
                <a:cs typeface="Times New Roman" pitchFamily="18" charset="0"/>
              </a:rPr>
              <a:t>Neil </a:t>
            </a:r>
            <a:r>
              <a:rPr lang="el-GR" sz="4300" dirty="0">
                <a:latin typeface="Times New Roman" pitchFamily="18" charset="0"/>
                <a:cs typeface="Times New Roman" pitchFamily="18" charset="0"/>
              </a:rPr>
              <a:t>Ν</a:t>
            </a:r>
            <a:r>
              <a:rPr lang="en-US" sz="4300" dirty="0">
                <a:latin typeface="Times New Roman" pitchFamily="18" charset="0"/>
                <a:cs typeface="Times New Roman" pitchFamily="18" charset="0"/>
              </a:rPr>
              <a:t>.(2012)</a:t>
            </a:r>
            <a:r>
              <a:rPr lang="el-GR" sz="4300" dirty="0">
                <a:latin typeface="Times New Roman" pitchFamily="18" charset="0"/>
                <a:cs typeface="Times New Roman" pitchFamily="18" charset="0"/>
              </a:rPr>
              <a:t> Πολιτική και διακυβέρνηση στην ΕΕ. Σαββάλας</a:t>
            </a:r>
          </a:p>
          <a:p>
            <a:endParaRPr lang="el-GR" sz="4300" dirty="0">
              <a:latin typeface="Times New Roman" pitchFamily="18" charset="0"/>
              <a:cs typeface="Times New Roman" pitchFamily="18" charset="0"/>
            </a:endParaRPr>
          </a:p>
          <a:p>
            <a:r>
              <a:rPr lang="el-GR" sz="4300" dirty="0" err="1">
                <a:latin typeface="Times New Roman" pitchFamily="18" charset="0"/>
                <a:cs typeface="Times New Roman" pitchFamily="18" charset="0"/>
              </a:rPr>
              <a:t>Ανάγνου</a:t>
            </a:r>
            <a:r>
              <a:rPr lang="el-GR" sz="4300" dirty="0">
                <a:latin typeface="Times New Roman" pitchFamily="18" charset="0"/>
                <a:cs typeface="Times New Roman" pitchFamily="18" charset="0"/>
              </a:rPr>
              <a:t> Μ.</a:t>
            </a:r>
            <a:r>
              <a:rPr lang="en-US" sz="4300" dirty="0">
                <a:latin typeface="Times New Roman" pitchFamily="18" charset="0"/>
                <a:cs typeface="Times New Roman" pitchFamily="18" charset="0"/>
              </a:rPr>
              <a:t>(2014).</a:t>
            </a:r>
            <a:r>
              <a:rPr lang="el-GR" sz="4300" dirty="0">
                <a:latin typeface="Times New Roman" pitchFamily="18" charset="0"/>
                <a:cs typeface="Times New Roman" pitchFamily="18" charset="0"/>
              </a:rPr>
              <a:t> Ο ευρωπαϊκός χώρος ελευθερίας ασφάλειας και δικαιοσύνης. </a:t>
            </a:r>
            <a:r>
              <a:rPr lang="el-GR" sz="4300" dirty="0" err="1">
                <a:latin typeface="Times New Roman" pitchFamily="18" charset="0"/>
                <a:cs typeface="Times New Roman" pitchFamily="18" charset="0"/>
              </a:rPr>
              <a:t>Παπαζήσης</a:t>
            </a:r>
            <a:r>
              <a:rPr lang="el-GR" sz="4300" dirty="0">
                <a:latin typeface="Times New Roman" pitchFamily="18" charset="0"/>
                <a:cs typeface="Times New Roman" pitchFamily="18" charset="0"/>
              </a:rPr>
              <a:t>.</a:t>
            </a:r>
          </a:p>
          <a:p>
            <a:endParaRPr lang="el-GR" dirty="0"/>
          </a:p>
          <a:p>
            <a:pPr>
              <a:buNone/>
            </a:pPr>
            <a:endParaRPr lang="el-GR" b="1" dirty="0"/>
          </a:p>
          <a:p>
            <a:pPr>
              <a:buNone/>
            </a:pPr>
            <a:r>
              <a:rPr lang="el-GR" sz="4300" b="1" dirty="0">
                <a:latin typeface="Times New Roman" pitchFamily="18" charset="0"/>
                <a:cs typeface="Times New Roman" pitchFamily="18" charset="0"/>
              </a:rPr>
              <a:t>Ιστοσελίδες, ηλεκτρονικό υλικό</a:t>
            </a:r>
          </a:p>
          <a:p>
            <a:pPr>
              <a:buFont typeface="Wingdings" pitchFamily="2" charset="2"/>
              <a:buChar char="q"/>
            </a:pPr>
            <a:r>
              <a:rPr lang="en-US" sz="3700" dirty="0">
                <a:latin typeface="Times New Roman" pitchFamily="18" charset="0"/>
                <a:cs typeface="Times New Roman" pitchFamily="18" charset="0"/>
                <a:hlinkClick r:id="rId2"/>
              </a:rPr>
              <a:t>http://ec.europa.eu/commfrontoffice/publicopinion/index.cfm/General/index</a:t>
            </a:r>
            <a:endParaRPr lang="el-GR" sz="3700" dirty="0">
              <a:latin typeface="Times New Roman" pitchFamily="18" charset="0"/>
              <a:cs typeface="Times New Roman" pitchFamily="18" charset="0"/>
            </a:endParaRPr>
          </a:p>
          <a:p>
            <a:pPr>
              <a:buFont typeface="Wingdings" pitchFamily="2" charset="2"/>
              <a:buChar char="q"/>
            </a:pPr>
            <a:endParaRPr lang="el-GR" sz="3700" dirty="0">
              <a:latin typeface="Times New Roman" pitchFamily="18" charset="0"/>
              <a:cs typeface="Times New Roman" pitchFamily="18" charset="0"/>
              <a:hlinkClick r:id="rId3"/>
            </a:endParaRPr>
          </a:p>
          <a:p>
            <a:pPr>
              <a:buFont typeface="Wingdings" pitchFamily="2" charset="2"/>
              <a:buChar char="q"/>
            </a:pPr>
            <a:r>
              <a:rPr lang="en-US" sz="3700" dirty="0">
                <a:latin typeface="Times New Roman" pitchFamily="18" charset="0"/>
                <a:cs typeface="Times New Roman" pitchFamily="18" charset="0"/>
                <a:hlinkClick r:id="rId3"/>
              </a:rPr>
              <a:t>http://www.indeepanalysis.gr/analyseis/arthra/h-politikh-strofh-sthn-eyrwph</a:t>
            </a:r>
            <a:endParaRPr lang="el-GR" sz="3700" dirty="0">
              <a:latin typeface="Times New Roman" pitchFamily="18" charset="0"/>
              <a:cs typeface="Times New Roman" pitchFamily="18" charset="0"/>
            </a:endParaRPr>
          </a:p>
          <a:p>
            <a:pPr>
              <a:buFont typeface="Wingdings" pitchFamily="2" charset="2"/>
              <a:buChar char="q"/>
            </a:pPr>
            <a:endParaRPr lang="el-GR" sz="3700" dirty="0">
              <a:latin typeface="Times New Roman" pitchFamily="18" charset="0"/>
              <a:cs typeface="Times New Roman" pitchFamily="18" charset="0"/>
            </a:endParaRPr>
          </a:p>
          <a:p>
            <a:pPr>
              <a:buFont typeface="Wingdings" pitchFamily="2" charset="2"/>
              <a:buChar char="q"/>
            </a:pPr>
            <a:r>
              <a:rPr lang="en-US" sz="3700" dirty="0">
                <a:latin typeface="Times New Roman" pitchFamily="18" charset="0"/>
                <a:cs typeface="Times New Roman" pitchFamily="18" charset="0"/>
                <a:hlinkClick r:id="rId4"/>
              </a:rPr>
              <a:t>https://www.newsbeast.gr/weekend/arthro/4065775/o-chartis-tis-akrodexias-kai-toy-ethnikismoy-stin-eyropi</a:t>
            </a:r>
            <a:endParaRPr lang="el-GR" sz="3700" dirty="0">
              <a:latin typeface="Times New Roman" pitchFamily="18" charset="0"/>
              <a:cs typeface="Times New Roman" pitchFamily="18" charset="0"/>
            </a:endParaRPr>
          </a:p>
          <a:p>
            <a:pPr>
              <a:buNone/>
            </a:pPr>
            <a:endParaRPr lang="el-GR" sz="3700" dirty="0">
              <a:latin typeface="Times New Roman" pitchFamily="18" charset="0"/>
              <a:cs typeface="Times New Roman" pitchFamily="18" charset="0"/>
            </a:endParaRPr>
          </a:p>
          <a:p>
            <a:pPr>
              <a:buFont typeface="Wingdings" pitchFamily="2" charset="2"/>
              <a:buChar char="q"/>
            </a:pPr>
            <a:r>
              <a:rPr lang="en-US" sz="3700" dirty="0">
                <a:latin typeface="Times New Roman" pitchFamily="18" charset="0"/>
                <a:cs typeface="Times New Roman" pitchFamily="18" charset="0"/>
                <a:hlinkClick r:id="rId5"/>
              </a:rPr>
              <a:t>https://www.friendsofeurope.org/publication/five-ways-fix-eus-democratic-deficit?fbclid=IwAR0fngc_eLIbPPbmsdbOI50o4V__VtyqvyB6SQV5_wr9FdL6R8vd9geFLCQ</a:t>
            </a:r>
            <a:endParaRPr lang="el-GR" sz="3700" dirty="0">
              <a:latin typeface="Times New Roman" pitchFamily="18" charset="0"/>
              <a:cs typeface="Times New Roman" pitchFamily="18" charset="0"/>
            </a:endParaRPr>
          </a:p>
          <a:p>
            <a:pPr>
              <a:buFont typeface="Wingdings" pitchFamily="2" charset="2"/>
              <a:buChar char="q"/>
            </a:pPr>
            <a:endParaRPr lang="el-GR" sz="3700" dirty="0">
              <a:latin typeface="Times New Roman" pitchFamily="18" charset="0"/>
              <a:cs typeface="Times New Roman" pitchFamily="18" charset="0"/>
            </a:endParaRPr>
          </a:p>
          <a:p>
            <a:pPr>
              <a:buFont typeface="Wingdings" pitchFamily="2" charset="2"/>
              <a:buChar char="q"/>
            </a:pPr>
            <a:r>
              <a:rPr lang="en-US" sz="3700" dirty="0">
                <a:latin typeface="Times New Roman" pitchFamily="18" charset="0"/>
                <a:cs typeface="Times New Roman" pitchFamily="18" charset="0"/>
                <a:hlinkClick r:id="rId6"/>
              </a:rPr>
              <a:t>http://www.kathimerini.gr/915059/article/epikairothta/ellada/apodynamwmenh-ee-sta-matia-twn-ellhnwn</a:t>
            </a:r>
            <a:endParaRPr lang="el-GR" sz="3700" dirty="0">
              <a:latin typeface="Times New Roman" pitchFamily="18" charset="0"/>
              <a:cs typeface="Times New Roman" pitchFamily="18" charset="0"/>
            </a:endParaRPr>
          </a:p>
          <a:p>
            <a:pPr>
              <a:buFont typeface="Wingdings" pitchFamily="2" charset="2"/>
              <a:buChar char="q"/>
            </a:pPr>
            <a:endParaRPr lang="el-GR" sz="3700" dirty="0">
              <a:latin typeface="Times New Roman" pitchFamily="18" charset="0"/>
              <a:cs typeface="Times New Roman" pitchFamily="18" charset="0"/>
            </a:endParaRPr>
          </a:p>
          <a:p>
            <a:pPr>
              <a:buFont typeface="Wingdings" pitchFamily="2" charset="2"/>
              <a:buChar char="q"/>
            </a:pPr>
            <a:r>
              <a:rPr lang="en-US" sz="3700" dirty="0">
                <a:latin typeface="Times New Roman" pitchFamily="18" charset="0"/>
                <a:cs typeface="Times New Roman" pitchFamily="18" charset="0"/>
                <a:hlinkClick r:id="rId7"/>
              </a:rPr>
              <a:t>https://www.boell.de/de/2015/11/09/fl%C3%BCchtlinge-kos-wir-haben-nichts-zu-verlieren</a:t>
            </a:r>
            <a:endParaRPr lang="el-GR" sz="3700" dirty="0">
              <a:latin typeface="Times New Roman" pitchFamily="18" charset="0"/>
              <a:cs typeface="Times New Roman" pitchFamily="18" charset="0"/>
            </a:endParaRPr>
          </a:p>
          <a:p>
            <a:pPr>
              <a:buFont typeface="Wingdings" pitchFamily="2" charset="2"/>
              <a:buChar char="q"/>
            </a:pPr>
            <a:endParaRPr lang="el-GR" sz="2200" dirty="0">
              <a:latin typeface="Times New Roman" pitchFamily="18" charset="0"/>
              <a:cs typeface="Times New Roman" pitchFamily="18" charset="0"/>
            </a:endParaRPr>
          </a:p>
          <a:p>
            <a:pPr>
              <a:buFont typeface="Wingdings" pitchFamily="2" charset="2"/>
              <a:buChar char="q"/>
            </a:pPr>
            <a:endParaRPr lang="el-GR" sz="2200" dirty="0">
              <a:latin typeface="Times New Roman" pitchFamily="18" charset="0"/>
              <a:cs typeface="Times New Roman" pitchFamily="18" charset="0"/>
            </a:endParaRPr>
          </a:p>
          <a:p>
            <a:pPr>
              <a:buFont typeface="Wingdings" pitchFamily="2" charset="2"/>
              <a:buChar char="q"/>
            </a:pPr>
            <a:endParaRPr lang="el-GR" sz="2200" dirty="0">
              <a:latin typeface="Times New Roman" pitchFamily="18" charset="0"/>
              <a:cs typeface="Times New Roman" pitchFamily="18" charset="0"/>
            </a:endParaRPr>
          </a:p>
          <a:p>
            <a:pPr>
              <a:buFont typeface="Wingdings" pitchFamily="2" charset="2"/>
              <a:buChar char="q"/>
            </a:pPr>
            <a:endParaRPr lang="el-GR" sz="2000" dirty="0">
              <a:latin typeface="Times New Roman" pitchFamily="18" charset="0"/>
              <a:cs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Εικόνα" descr="images.png"/>
          <p:cNvPicPr>
            <a:picLocks noChangeAspect="1"/>
          </p:cNvPicPr>
          <p:nvPr/>
        </p:nvPicPr>
        <p:blipFill>
          <a:blip r:embed="rId2" cstate="print"/>
          <a:stretch>
            <a:fillRect/>
          </a:stretch>
        </p:blipFill>
        <p:spPr>
          <a:xfrm>
            <a:off x="107504" y="332656"/>
            <a:ext cx="7848872" cy="626469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p:txBody>
          <a:bodyPr/>
          <a:lstStyle/>
          <a:p>
            <a:pPr marL="400050" indent="-400050">
              <a:buFont typeface="+mj-lt"/>
              <a:buAutoNum type="romanUcPeriod"/>
            </a:pPr>
            <a:r>
              <a:rPr lang="el-GR" dirty="0">
                <a:latin typeface="Times New Roman" pitchFamily="18" charset="0"/>
                <a:cs typeface="Times New Roman" pitchFamily="18" charset="0"/>
              </a:rPr>
              <a:t>Ευρωπαϊκό Συμβούλιο</a:t>
            </a:r>
          </a:p>
          <a:p>
            <a:pPr marL="400050" indent="-400050">
              <a:buFont typeface="+mj-lt"/>
              <a:buAutoNum type="romanUcPeriod"/>
            </a:pPr>
            <a:endParaRPr lang="el-GR" dirty="0">
              <a:latin typeface="Times New Roman" pitchFamily="18" charset="0"/>
              <a:cs typeface="Times New Roman" pitchFamily="18" charset="0"/>
            </a:endParaRPr>
          </a:p>
          <a:p>
            <a:pPr marL="400050" indent="-400050">
              <a:buFont typeface="+mj-lt"/>
              <a:buAutoNum type="romanUcPeriod"/>
            </a:pPr>
            <a:endParaRPr lang="el-GR" dirty="0">
              <a:latin typeface="Times New Roman" pitchFamily="18" charset="0"/>
              <a:cs typeface="Times New Roman" pitchFamily="18" charset="0"/>
            </a:endParaRPr>
          </a:p>
          <a:p>
            <a:pPr marL="400050" indent="-400050">
              <a:buFont typeface="+mj-lt"/>
              <a:buAutoNum type="romanUcPeriod"/>
            </a:pPr>
            <a:r>
              <a:rPr lang="el-GR" dirty="0">
                <a:latin typeface="Times New Roman" pitchFamily="18" charset="0"/>
                <a:cs typeface="Times New Roman" pitchFamily="18" charset="0"/>
              </a:rPr>
              <a:t> Ευρωπαϊκό Κοινοβούλιο</a:t>
            </a:r>
          </a:p>
          <a:p>
            <a:pPr marL="400050" indent="-400050">
              <a:buFont typeface="+mj-lt"/>
              <a:buAutoNum type="romanUcPeriod"/>
            </a:pPr>
            <a:endParaRPr lang="el-GR" dirty="0">
              <a:latin typeface="Times New Roman" pitchFamily="18" charset="0"/>
              <a:cs typeface="Times New Roman" pitchFamily="18" charset="0"/>
            </a:endParaRPr>
          </a:p>
          <a:p>
            <a:pPr marL="400050" indent="-400050">
              <a:buFont typeface="+mj-lt"/>
              <a:buAutoNum type="romanUcPeriod"/>
            </a:pPr>
            <a:endParaRPr lang="el-GR" dirty="0">
              <a:latin typeface="Times New Roman" pitchFamily="18" charset="0"/>
              <a:cs typeface="Times New Roman" pitchFamily="18" charset="0"/>
            </a:endParaRPr>
          </a:p>
          <a:p>
            <a:pPr marL="400050" indent="-400050">
              <a:buFont typeface="+mj-lt"/>
              <a:buAutoNum type="romanUcPeriod"/>
            </a:pPr>
            <a:endParaRPr lang="el-GR" dirty="0">
              <a:latin typeface="Times New Roman" pitchFamily="18" charset="0"/>
              <a:cs typeface="Times New Roman" pitchFamily="18" charset="0"/>
            </a:endParaRPr>
          </a:p>
          <a:p>
            <a:pPr marL="400050" indent="-400050">
              <a:buFont typeface="+mj-lt"/>
              <a:buAutoNum type="romanUcPeriod"/>
            </a:pPr>
            <a:r>
              <a:rPr lang="el-GR" dirty="0">
                <a:latin typeface="Times New Roman" pitchFamily="18" charset="0"/>
                <a:cs typeface="Times New Roman" pitchFamily="18" charset="0"/>
              </a:rPr>
              <a:t>Ευρωπαϊκό δικαστήριο</a:t>
            </a:r>
          </a:p>
          <a:p>
            <a:pPr marL="400050" indent="-400050">
              <a:buFont typeface="+mj-lt"/>
              <a:buAutoNum type="romanUcPeriod"/>
            </a:pPr>
            <a:endParaRPr lang="el-GR" dirty="0">
              <a:latin typeface="Times New Roman" pitchFamily="18" charset="0"/>
              <a:cs typeface="Times New Roman" pitchFamily="18" charset="0"/>
            </a:endParaRPr>
          </a:p>
          <a:p>
            <a:pPr marL="400050" indent="-400050">
              <a:buFont typeface="+mj-lt"/>
              <a:buAutoNum type="romanUcPeriod"/>
            </a:pPr>
            <a:endParaRPr lang="el-GR" dirty="0">
              <a:latin typeface="Times New Roman" pitchFamily="18" charset="0"/>
              <a:cs typeface="Times New Roman" pitchFamily="18" charset="0"/>
            </a:endParaRPr>
          </a:p>
          <a:p>
            <a:pPr marL="400050" indent="-400050">
              <a:buFont typeface="+mj-lt"/>
              <a:buAutoNum type="romanUcPeriod"/>
            </a:pPr>
            <a:endParaRPr lang="el-GR" dirty="0">
              <a:latin typeface="Times New Roman" pitchFamily="18" charset="0"/>
              <a:cs typeface="Times New Roman" pitchFamily="18" charset="0"/>
            </a:endParaRPr>
          </a:p>
          <a:p>
            <a:endParaRPr lang="el-GR" dirty="0"/>
          </a:p>
        </p:txBody>
      </p:sp>
      <p:sp>
        <p:nvSpPr>
          <p:cNvPr id="4" name="3 - Δεξιό βέλος"/>
          <p:cNvSpPr/>
          <p:nvPr/>
        </p:nvSpPr>
        <p:spPr>
          <a:xfrm>
            <a:off x="3851920" y="1844824"/>
            <a:ext cx="792088"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4 - Δεξιό βέλος"/>
          <p:cNvSpPr/>
          <p:nvPr/>
        </p:nvSpPr>
        <p:spPr>
          <a:xfrm>
            <a:off x="4139952" y="3140968"/>
            <a:ext cx="720080"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TextBox"/>
          <p:cNvSpPr txBox="1"/>
          <p:nvPr/>
        </p:nvSpPr>
        <p:spPr>
          <a:xfrm>
            <a:off x="4860032" y="1124744"/>
            <a:ext cx="3672408" cy="954107"/>
          </a:xfrm>
          <a:prstGeom prst="rect">
            <a:avLst/>
          </a:prstGeom>
          <a:noFill/>
        </p:spPr>
        <p:txBody>
          <a:bodyPr wrap="square" rtlCol="0">
            <a:spAutoFit/>
          </a:bodyPr>
          <a:lstStyle/>
          <a:p>
            <a:r>
              <a:rPr lang="el-GR" sz="1400" dirty="0">
                <a:latin typeface="Times New Roman" pitchFamily="18" charset="0"/>
                <a:cs typeface="Times New Roman" pitchFamily="18" charset="0"/>
              </a:rPr>
              <a:t>Αποτελείται από τους αρχηγούς κρατών ή κυβερνήσεων της ΕΕ και τον πρόεδρο της ευρωπαϊκής επιτροπής.  Συνέβαλε στη συνεργασία των κρατών μελών.</a:t>
            </a:r>
          </a:p>
        </p:txBody>
      </p:sp>
      <p:sp>
        <p:nvSpPr>
          <p:cNvPr id="7" name="6 - TextBox"/>
          <p:cNvSpPr txBox="1"/>
          <p:nvPr/>
        </p:nvSpPr>
        <p:spPr>
          <a:xfrm>
            <a:off x="5004048" y="2492896"/>
            <a:ext cx="3096344" cy="1384995"/>
          </a:xfrm>
          <a:prstGeom prst="rect">
            <a:avLst/>
          </a:prstGeom>
          <a:noFill/>
        </p:spPr>
        <p:txBody>
          <a:bodyPr wrap="square" rtlCol="0">
            <a:spAutoFit/>
          </a:bodyPr>
          <a:lstStyle/>
          <a:p>
            <a:r>
              <a:rPr lang="el-GR" sz="1400" dirty="0">
                <a:latin typeface="Times New Roman" pitchFamily="18" charset="0"/>
                <a:cs typeface="Times New Roman" pitchFamily="18" charset="0"/>
              </a:rPr>
              <a:t>Απαρτίζεται από αντιπροσώπους  των πολιτών της ένωσης. Η εκπροσώπηση των πολιτών θα είναι αναλογική κατά φθίνουσα τάξη . Ασκεί ίσως τη λιγότερη επιρροή από όλα τα παραπάνω θεσμικά όργανα</a:t>
            </a:r>
          </a:p>
        </p:txBody>
      </p:sp>
      <p:sp>
        <p:nvSpPr>
          <p:cNvPr id="8" name="7 - Δεξιό βέλος"/>
          <p:cNvSpPr/>
          <p:nvPr/>
        </p:nvSpPr>
        <p:spPr>
          <a:xfrm>
            <a:off x="3995936" y="4941168"/>
            <a:ext cx="720080"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TextBox"/>
          <p:cNvSpPr txBox="1"/>
          <p:nvPr/>
        </p:nvSpPr>
        <p:spPr>
          <a:xfrm>
            <a:off x="4860032" y="4437112"/>
            <a:ext cx="3312368" cy="1384995"/>
          </a:xfrm>
          <a:prstGeom prst="rect">
            <a:avLst/>
          </a:prstGeom>
          <a:noFill/>
        </p:spPr>
        <p:txBody>
          <a:bodyPr wrap="square" rtlCol="0">
            <a:spAutoFit/>
          </a:bodyPr>
          <a:lstStyle/>
          <a:p>
            <a:r>
              <a:rPr lang="el-GR" sz="1400" dirty="0">
                <a:latin typeface="Times New Roman" pitchFamily="18" charset="0"/>
                <a:cs typeface="Times New Roman" pitchFamily="18" charset="0"/>
              </a:rPr>
              <a:t>Η αποστολή του είναι η ομοιόμορφη τήρηση του κοινοτικού δικαίου  κατά την ερμηνεία και την εφαρμογή της συνθήκης και των νομικών πράξεων που θεσπίζονται από το κοινοβούλιο το συμβούλιο και την επιτροπή.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circle(in)">
                                      <p:cBhvr>
                                        <p:cTn id="18"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p:txBody>
          <a:bodyPr>
            <a:normAutofit/>
          </a:bodyPr>
          <a:lstStyle/>
          <a:p>
            <a:r>
              <a:rPr lang="el-GR" sz="1800" dirty="0">
                <a:latin typeface="Times New Roman" pitchFamily="18" charset="0"/>
                <a:cs typeface="Times New Roman" pitchFamily="18" charset="0"/>
              </a:rPr>
              <a:t>Ευρωπαϊκή κεντρική τράπεζα</a:t>
            </a:r>
          </a:p>
          <a:p>
            <a:endParaRPr lang="el-GR" sz="1800" dirty="0">
              <a:latin typeface="Times New Roman" pitchFamily="18" charset="0"/>
              <a:cs typeface="Times New Roman" pitchFamily="18" charset="0"/>
            </a:endParaRPr>
          </a:p>
          <a:p>
            <a:endParaRPr lang="el-GR" sz="1800" dirty="0">
              <a:latin typeface="Times New Roman" pitchFamily="18" charset="0"/>
              <a:cs typeface="Times New Roman" pitchFamily="18" charset="0"/>
            </a:endParaRPr>
          </a:p>
          <a:p>
            <a:pPr>
              <a:buNone/>
            </a:pPr>
            <a:endParaRPr lang="el-GR" sz="1800" dirty="0">
              <a:latin typeface="Times New Roman" pitchFamily="18" charset="0"/>
              <a:cs typeface="Times New Roman" pitchFamily="18" charset="0"/>
            </a:endParaRPr>
          </a:p>
          <a:p>
            <a:endParaRPr lang="el-GR" sz="1800" dirty="0">
              <a:latin typeface="Times New Roman" pitchFamily="18" charset="0"/>
              <a:cs typeface="Times New Roman" pitchFamily="18" charset="0"/>
            </a:endParaRPr>
          </a:p>
          <a:p>
            <a:endParaRPr lang="el-GR" sz="1800" dirty="0">
              <a:latin typeface="Times New Roman" pitchFamily="18" charset="0"/>
              <a:cs typeface="Times New Roman" pitchFamily="18" charset="0"/>
            </a:endParaRPr>
          </a:p>
          <a:p>
            <a:endParaRPr lang="el-GR" sz="1800" dirty="0">
              <a:latin typeface="Times New Roman" pitchFamily="18" charset="0"/>
              <a:cs typeface="Times New Roman" pitchFamily="18" charset="0"/>
            </a:endParaRPr>
          </a:p>
          <a:p>
            <a:r>
              <a:rPr lang="el-GR" sz="1800" dirty="0">
                <a:latin typeface="Times New Roman" pitchFamily="18" charset="0"/>
                <a:cs typeface="Times New Roman" pitchFamily="18" charset="0"/>
              </a:rPr>
              <a:t>Ευρωπαϊκό ελεγκτικό συνέδριο</a:t>
            </a:r>
          </a:p>
          <a:p>
            <a:pPr>
              <a:buNone/>
            </a:pPr>
            <a:endParaRPr lang="el-GR" sz="1800" dirty="0">
              <a:latin typeface="Times New Roman" pitchFamily="18" charset="0"/>
              <a:cs typeface="Times New Roman" pitchFamily="18" charset="0"/>
            </a:endParaRPr>
          </a:p>
        </p:txBody>
      </p:sp>
      <p:sp>
        <p:nvSpPr>
          <p:cNvPr id="4" name="2 - Θέση περιεχομένου"/>
          <p:cNvSpPr>
            <a:spLocks noGrp="1"/>
          </p:cNvSpPr>
          <p:nvPr>
            <p:ph type="title"/>
          </p:nvPr>
        </p:nvSpPr>
        <p:spPr/>
        <p:txBody>
          <a:bodyPr/>
          <a:lstStyle/>
          <a:p>
            <a:r>
              <a:rPr lang="el-GR" b="1" dirty="0">
                <a:latin typeface="Times New Roman" pitchFamily="18" charset="0"/>
                <a:cs typeface="Times New Roman" pitchFamily="18" charset="0"/>
              </a:rPr>
              <a:t>Τα σημαντικότερα όργανα  </a:t>
            </a:r>
            <a:r>
              <a:rPr lang="el-GR" b="1" dirty="0" err="1">
                <a:latin typeface="Times New Roman" pitchFamily="18" charset="0"/>
                <a:cs typeface="Times New Roman" pitchFamily="18" charset="0"/>
              </a:rPr>
              <a:t>τησ</a:t>
            </a:r>
            <a:r>
              <a:rPr lang="el-GR" b="1" dirty="0">
                <a:latin typeface="Times New Roman" pitchFamily="18" charset="0"/>
                <a:cs typeface="Times New Roman" pitchFamily="18" charset="0"/>
              </a:rPr>
              <a:t> Ε.Ε είναι τα </a:t>
            </a:r>
            <a:r>
              <a:rPr lang="el-GR" b="1" dirty="0" err="1">
                <a:latin typeface="Times New Roman" pitchFamily="18" charset="0"/>
                <a:cs typeface="Times New Roman" pitchFamily="18" charset="0"/>
              </a:rPr>
              <a:t>εξησ</a:t>
            </a:r>
            <a:r>
              <a:rPr lang="en-US" dirty="0">
                <a:latin typeface="Times New Roman" pitchFamily="18" charset="0"/>
                <a:cs typeface="Times New Roman" pitchFamily="18" charset="0"/>
              </a:rPr>
              <a:t>:</a:t>
            </a:r>
            <a:endParaRPr lang="el-GR" dirty="0">
              <a:latin typeface="Times New Roman" pitchFamily="18" charset="0"/>
              <a:cs typeface="Times New Roman" pitchFamily="18" charset="0"/>
            </a:endParaRPr>
          </a:p>
        </p:txBody>
      </p:sp>
      <p:sp>
        <p:nvSpPr>
          <p:cNvPr id="5" name="4 - Δεξιό βέλος"/>
          <p:cNvSpPr/>
          <p:nvPr/>
        </p:nvSpPr>
        <p:spPr>
          <a:xfrm>
            <a:off x="3851920" y="1700808"/>
            <a:ext cx="792088"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TextBox"/>
          <p:cNvSpPr txBox="1"/>
          <p:nvPr/>
        </p:nvSpPr>
        <p:spPr>
          <a:xfrm>
            <a:off x="2123728" y="2060848"/>
            <a:ext cx="4860032" cy="1846659"/>
          </a:xfrm>
          <a:prstGeom prst="rect">
            <a:avLst/>
          </a:prstGeom>
          <a:noFill/>
        </p:spPr>
        <p:txBody>
          <a:bodyPr wrap="square" rtlCol="0">
            <a:spAutoFit/>
          </a:bodyPr>
          <a:lstStyle/>
          <a:p>
            <a:pPr>
              <a:buFont typeface="Wingdings" pitchFamily="2" charset="2"/>
              <a:buChar char="§"/>
            </a:pPr>
            <a:r>
              <a:rPr lang="el-GR" sz="1600" dirty="0">
                <a:latin typeface="Times New Roman" pitchFamily="18" charset="0"/>
                <a:cs typeface="Times New Roman" pitchFamily="18" charset="0"/>
              </a:rPr>
              <a:t>Συνθήκη Μάαστριχ, νέα καινοτομία</a:t>
            </a:r>
          </a:p>
          <a:p>
            <a:pPr>
              <a:buFont typeface="Wingdings" pitchFamily="2" charset="2"/>
              <a:buChar char="§"/>
            </a:pPr>
            <a:r>
              <a:rPr lang="el-GR" sz="1600" dirty="0">
                <a:latin typeface="Times New Roman" pitchFamily="18" charset="0"/>
                <a:cs typeface="Times New Roman" pitchFamily="18" charset="0"/>
              </a:rPr>
              <a:t>Στόχοι</a:t>
            </a:r>
            <a:r>
              <a:rPr lang="en-US" sz="1600" dirty="0">
                <a:latin typeface="Times New Roman" pitchFamily="18" charset="0"/>
                <a:cs typeface="Times New Roman" pitchFamily="18" charset="0"/>
              </a:rPr>
              <a:t>: </a:t>
            </a:r>
            <a:r>
              <a:rPr lang="el-GR" sz="1600" dirty="0">
                <a:latin typeface="Times New Roman" pitchFamily="18" charset="0"/>
                <a:cs typeface="Times New Roman" pitchFamily="18" charset="0"/>
              </a:rPr>
              <a:t>σταθερότητα των τιμών </a:t>
            </a:r>
          </a:p>
          <a:p>
            <a:pPr>
              <a:buFont typeface="Wingdings" pitchFamily="2" charset="2"/>
              <a:buChar char="§"/>
            </a:pPr>
            <a:r>
              <a:rPr lang="el-GR" sz="1600" dirty="0">
                <a:latin typeface="Times New Roman" pitchFamily="18" charset="0"/>
                <a:cs typeface="Times New Roman" pitchFamily="18" charset="0"/>
              </a:rPr>
              <a:t>Στήριξη των γενικών οικονομικών πολιτικών στην κοινότητα</a:t>
            </a:r>
          </a:p>
          <a:p>
            <a:pPr>
              <a:buFont typeface="Wingdings" pitchFamily="2" charset="2"/>
              <a:buChar char="§"/>
            </a:pPr>
            <a:r>
              <a:rPr lang="el-GR" sz="1600" dirty="0">
                <a:latin typeface="Times New Roman" pitchFamily="18" charset="0"/>
                <a:cs typeface="Times New Roman" pitchFamily="18" charset="0"/>
              </a:rPr>
              <a:t>Βασικά καθήκοντα της είναι</a:t>
            </a:r>
            <a:r>
              <a:rPr lang="en-US" sz="1600" dirty="0">
                <a:latin typeface="Times New Roman" pitchFamily="18" charset="0"/>
                <a:cs typeface="Times New Roman" pitchFamily="18" charset="0"/>
              </a:rPr>
              <a:t>: </a:t>
            </a:r>
            <a:r>
              <a:rPr lang="el-GR" sz="1600" dirty="0">
                <a:latin typeface="Times New Roman" pitchFamily="18" charset="0"/>
                <a:cs typeface="Times New Roman" pitchFamily="18" charset="0"/>
              </a:rPr>
              <a:t>Χάραξη και εφαρμογή νομισματικής πολιτικής στην κοινότητα</a:t>
            </a:r>
          </a:p>
          <a:p>
            <a:pPr>
              <a:buFont typeface="Wingdings" pitchFamily="2" charset="2"/>
              <a:buChar char="Ø"/>
            </a:pPr>
            <a:endParaRPr lang="el-GR" dirty="0"/>
          </a:p>
        </p:txBody>
      </p:sp>
      <p:sp>
        <p:nvSpPr>
          <p:cNvPr id="8" name="7 - Δεξιό βέλος"/>
          <p:cNvSpPr/>
          <p:nvPr/>
        </p:nvSpPr>
        <p:spPr>
          <a:xfrm>
            <a:off x="3779912" y="4221088"/>
            <a:ext cx="792088"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8 - TextBox"/>
          <p:cNvSpPr txBox="1"/>
          <p:nvPr/>
        </p:nvSpPr>
        <p:spPr>
          <a:xfrm>
            <a:off x="2123728" y="4509120"/>
            <a:ext cx="6588224" cy="1323439"/>
          </a:xfrm>
          <a:prstGeom prst="rect">
            <a:avLst/>
          </a:prstGeom>
          <a:noFill/>
        </p:spPr>
        <p:txBody>
          <a:bodyPr wrap="square" rtlCol="0">
            <a:spAutoFit/>
          </a:bodyPr>
          <a:lstStyle/>
          <a:p>
            <a:pPr>
              <a:buFont typeface="Wingdings" pitchFamily="2" charset="2"/>
              <a:buChar char="§"/>
            </a:pPr>
            <a:r>
              <a:rPr lang="el-GR" sz="1600" dirty="0">
                <a:latin typeface="Times New Roman" pitchFamily="18" charset="0"/>
                <a:cs typeface="Times New Roman" pitchFamily="18" charset="0"/>
              </a:rPr>
              <a:t>Υπεύθυνο όργανο για τον εξωτερικό έλεγχο του γενικού προϋπολογισμού της κοινότητας</a:t>
            </a:r>
          </a:p>
          <a:p>
            <a:pPr>
              <a:buFont typeface="Wingdings" pitchFamily="2" charset="2"/>
              <a:buChar char="§"/>
            </a:pPr>
            <a:r>
              <a:rPr lang="el-GR" sz="1600" dirty="0">
                <a:latin typeface="Times New Roman" pitchFamily="18" charset="0"/>
                <a:cs typeface="Times New Roman" pitchFamily="18" charset="0"/>
              </a:rPr>
              <a:t>Αποτελείται από έναν υπήκοο κάθε κράτους μέλους ενώ τα μέλη αυτά επιλέγονται αναλογικά με τα προσόντα τους και οφείλουν να ασκούν τα καθήκοντα τους σε πλήρη ανεξαρτησία</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ox(in)">
                                      <p:cBhvr>
                                        <p:cTn id="10" dur="500"/>
                                        <p:tgtEl>
                                          <p:spTgt spid="6">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box(in)">
                                      <p:cBhvr>
                                        <p:cTn id="13" dur="500"/>
                                        <p:tgtEl>
                                          <p:spTgt spid="6">
                                            <p:txEl>
                                              <p:pRg st="2" end="2"/>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box(in)">
                                      <p:cBhvr>
                                        <p:cTn id="16" dur="500"/>
                                        <p:tgtEl>
                                          <p:spTgt spid="6">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box(in)">
                                      <p:cBhvr>
                                        <p:cTn id="21" dur="500"/>
                                        <p:tgtEl>
                                          <p:spTgt spid="9">
                                            <p:txEl>
                                              <p:pRg st="0" end="0"/>
                                            </p:txEl>
                                          </p:spTgt>
                                        </p:tgtEl>
                                      </p:cBhvr>
                                    </p:animEffect>
                                  </p:childTnLst>
                                </p:cTn>
                              </p:par>
                              <p:par>
                                <p:cTn id="22" presetID="4" presetClass="entr" presetSubtype="16" fill="hold" nodeType="with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animEffect transition="in" filter="box(in)">
                                      <p:cBhvr>
                                        <p:cTn id="24"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 Υπότιτλος"/>
          <p:cNvSpPr>
            <a:spLocks noGrp="1"/>
          </p:cNvSpPr>
          <p:nvPr>
            <p:ph sz="quarter" idx="1"/>
          </p:nvPr>
        </p:nvSpPr>
        <p:spPr/>
        <p:txBody>
          <a:bodyPr>
            <a:normAutofit/>
          </a:bodyPr>
          <a:lstStyle/>
          <a:p>
            <a:r>
              <a:rPr lang="el-GR" sz="1800" dirty="0">
                <a:latin typeface="Times New Roman" pitchFamily="18" charset="0"/>
                <a:cs typeface="Times New Roman" pitchFamily="18" charset="0"/>
              </a:rPr>
              <a:t>Οι παράγοντες που επιδρούν στη διαμόρφωση των πολιτικών του εκάστοτε κράτους μέλους είναι οι εξής</a:t>
            </a:r>
            <a:r>
              <a:rPr lang="en-US" sz="1800" dirty="0">
                <a:latin typeface="Times New Roman" pitchFamily="18" charset="0"/>
                <a:cs typeface="Times New Roman" pitchFamily="18" charset="0"/>
              </a:rPr>
              <a:t>:</a:t>
            </a:r>
            <a:endParaRPr lang="el-GR" sz="1800" dirty="0">
              <a:latin typeface="Times New Roman" pitchFamily="18" charset="0"/>
              <a:cs typeface="Times New Roman" pitchFamily="18" charset="0"/>
            </a:endParaRPr>
          </a:p>
        </p:txBody>
      </p:sp>
      <p:sp>
        <p:nvSpPr>
          <p:cNvPr id="5" name="4 - TextBox"/>
          <p:cNvSpPr txBox="1"/>
          <p:nvPr/>
        </p:nvSpPr>
        <p:spPr>
          <a:xfrm>
            <a:off x="827584" y="3356992"/>
            <a:ext cx="7200800" cy="2031325"/>
          </a:xfrm>
          <a:prstGeom prst="rect">
            <a:avLst/>
          </a:prstGeom>
          <a:noFill/>
        </p:spPr>
        <p:txBody>
          <a:bodyPr wrap="square" rtlCol="0">
            <a:spAutoFit/>
          </a:bodyPr>
          <a:lstStyle/>
          <a:p>
            <a:pPr marL="400050" indent="-400050">
              <a:buFont typeface="+mj-lt"/>
              <a:buAutoNum type="romanUcPeriod"/>
            </a:pPr>
            <a:r>
              <a:rPr lang="el-GR" dirty="0">
                <a:latin typeface="Times New Roman" pitchFamily="18" charset="0"/>
                <a:cs typeface="Times New Roman" pitchFamily="18" charset="0"/>
              </a:rPr>
              <a:t>Η ηγετική θέση της επιτροπής</a:t>
            </a:r>
          </a:p>
          <a:p>
            <a:pPr marL="400050" indent="-400050">
              <a:buFont typeface="+mj-lt"/>
              <a:buAutoNum type="romanUcPeriod"/>
            </a:pPr>
            <a:endParaRPr lang="el-GR" dirty="0">
              <a:latin typeface="Times New Roman" pitchFamily="18" charset="0"/>
              <a:cs typeface="Times New Roman" pitchFamily="18" charset="0"/>
            </a:endParaRPr>
          </a:p>
          <a:p>
            <a:pPr marL="400050" indent="-400050">
              <a:buFont typeface="+mj-lt"/>
              <a:buAutoNum type="romanUcPeriod"/>
            </a:pPr>
            <a:r>
              <a:rPr lang="el-GR" dirty="0">
                <a:latin typeface="Times New Roman" pitchFamily="18" charset="0"/>
                <a:cs typeface="Times New Roman" pitchFamily="18" charset="0"/>
              </a:rPr>
              <a:t>Επιθυμίες των κρατών μελών</a:t>
            </a:r>
          </a:p>
          <a:p>
            <a:pPr marL="400050" indent="-400050">
              <a:buFont typeface="+mj-lt"/>
              <a:buAutoNum type="romanUcPeriod"/>
            </a:pPr>
            <a:endParaRPr lang="el-GR" dirty="0">
              <a:latin typeface="Times New Roman" pitchFamily="18" charset="0"/>
              <a:cs typeface="Times New Roman" pitchFamily="18" charset="0"/>
            </a:endParaRPr>
          </a:p>
          <a:p>
            <a:pPr marL="400050" indent="-400050">
              <a:buFont typeface="+mj-lt"/>
              <a:buAutoNum type="romanUcPeriod"/>
            </a:pPr>
            <a:r>
              <a:rPr lang="el-GR" dirty="0">
                <a:latin typeface="Times New Roman" pitchFamily="18" charset="0"/>
                <a:cs typeface="Times New Roman" pitchFamily="18" charset="0"/>
              </a:rPr>
              <a:t>Συλλογικές- ατομικές δυνατότητες των κρατών για την υλοποίηση των επιθυμιών σε πράξεις.</a:t>
            </a:r>
          </a:p>
          <a:p>
            <a:pPr marL="400050" indent="-400050">
              <a:buFont typeface="+mj-lt"/>
              <a:buAutoNum type="romanUcPeriod"/>
            </a:pP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 to="" calcmode="lin" valueType="num">
                                      <p:cBhvr>
                                        <p:cTn id="12" dur="1" fill="hold"/>
                                        <p:tgtEl>
                                          <p:spTgt spid="5">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 calcmode="lin" valueType="num">
                                      <p:cBhvr additive="base">
                                        <p:cTn id="1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maastricht.png"/>
          <p:cNvPicPr>
            <a:picLocks noChangeAspect="1"/>
          </p:cNvPicPr>
          <p:nvPr/>
        </p:nvPicPr>
        <p:blipFill>
          <a:blip r:embed="rId2" cstate="print"/>
          <a:stretch>
            <a:fillRect/>
          </a:stretch>
        </p:blipFill>
        <p:spPr>
          <a:xfrm>
            <a:off x="0" y="0"/>
            <a:ext cx="9143999" cy="6858000"/>
          </a:xfrm>
          <a:prstGeom prst="ellipse">
            <a:avLst/>
          </a:prstGeom>
          <a:ln w="190500" cap="rnd">
            <a:solidFill>
              <a:srgbClr val="C8C6BD"/>
            </a:solidFill>
            <a:prstDash val="solid"/>
          </a:ln>
          <a:effectLst>
            <a:outerShdw blurRad="1270000" dist="647700" dir="10860000" algn="bl" rotWithShape="0">
              <a:schemeClr val="bg1">
                <a:alpha val="0"/>
              </a:schemeClr>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5" name="1 - Τίτλος"/>
          <p:cNvSpPr>
            <a:spLocks noGrp="1"/>
          </p:cNvSpPr>
          <p:nvPr>
            <p:ph type="title"/>
          </p:nvPr>
        </p:nvSpPr>
        <p:spPr>
          <a:xfrm>
            <a:off x="1763688" y="6223918"/>
            <a:ext cx="6192688" cy="634082"/>
          </a:xfrm>
        </p:spPr>
        <p:txBody>
          <a:bodyPr>
            <a:noAutofit/>
          </a:bodyPr>
          <a:lstStyle/>
          <a:p>
            <a:r>
              <a:rPr lang="el-GR" sz="2400" b="1" dirty="0">
                <a:solidFill>
                  <a:schemeClr val="accent1"/>
                </a:solidFill>
              </a:rPr>
              <a:t>Συνθήκη Μάαστριχ, Ένα ορόσημο στην ιστορία της Ε.Ε 1993</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sz="quarter" idx="1"/>
          </p:nvPr>
        </p:nvSpPr>
        <p:spPr>
          <a:xfrm>
            <a:off x="539552" y="260648"/>
            <a:ext cx="7467600" cy="6048672"/>
          </a:xfrm>
        </p:spPr>
        <p:txBody>
          <a:bodyPr>
            <a:normAutofit fontScale="92500" lnSpcReduction="20000"/>
          </a:bodyPr>
          <a:lstStyle/>
          <a:p>
            <a:r>
              <a:rPr lang="el-GR" dirty="0">
                <a:latin typeface="Times New Roman" pitchFamily="18" charset="0"/>
                <a:cs typeface="Times New Roman" pitchFamily="18" charset="0"/>
              </a:rPr>
              <a:t>Ιδρύθηκε επίσημα η ΕΕ και τέθηκε σε ισχύ την 1 Νοεμβρίου του 1993</a:t>
            </a:r>
          </a:p>
          <a:p>
            <a:pPr>
              <a:buNone/>
            </a:pPr>
            <a:endParaRPr lang="el-GR" dirty="0">
              <a:latin typeface="Times New Roman" pitchFamily="18" charset="0"/>
              <a:cs typeface="Times New Roman" pitchFamily="18" charset="0"/>
            </a:endParaRPr>
          </a:p>
          <a:p>
            <a:r>
              <a:rPr lang="el-GR" dirty="0">
                <a:latin typeface="Times New Roman" pitchFamily="18" charset="0"/>
                <a:cs typeface="Times New Roman" pitchFamily="18" charset="0"/>
              </a:rPr>
              <a:t>Τέθηκαν τα θεμέλια για την Ευρωπαϊκή ολοκλήρωση</a:t>
            </a:r>
          </a:p>
          <a:p>
            <a:endParaRPr lang="el-GR" dirty="0">
              <a:latin typeface="Times New Roman" pitchFamily="18" charset="0"/>
              <a:cs typeface="Times New Roman" pitchFamily="18" charset="0"/>
            </a:endParaRPr>
          </a:p>
          <a:p>
            <a:r>
              <a:rPr lang="el-GR" dirty="0">
                <a:latin typeface="Times New Roman" pitchFamily="18" charset="0"/>
                <a:cs typeface="Times New Roman" pitchFamily="18" charset="0"/>
              </a:rPr>
              <a:t>Βοήθησε στην νομιμοποίηση της Ε.Ε και υπογράφτηκε από 12 χώρες</a:t>
            </a:r>
          </a:p>
          <a:p>
            <a:pPr>
              <a:buNone/>
            </a:pPr>
            <a:endParaRPr lang="el-GR" dirty="0">
              <a:latin typeface="Times New Roman" pitchFamily="18" charset="0"/>
              <a:cs typeface="Times New Roman" pitchFamily="18" charset="0"/>
            </a:endParaRPr>
          </a:p>
          <a:p>
            <a:r>
              <a:rPr lang="el-GR" dirty="0">
                <a:latin typeface="Times New Roman" pitchFamily="18" charset="0"/>
                <a:cs typeface="Times New Roman" pitchFamily="18" charset="0"/>
              </a:rPr>
              <a:t>Έθεσε τα θεμέλια για ένα ενιαίο νόμισμα , το Ευρώ</a:t>
            </a:r>
          </a:p>
          <a:p>
            <a:endParaRPr lang="el-GR" dirty="0">
              <a:latin typeface="Times New Roman" pitchFamily="18" charset="0"/>
              <a:cs typeface="Times New Roman" pitchFamily="18" charset="0"/>
            </a:endParaRPr>
          </a:p>
          <a:p>
            <a:r>
              <a:rPr lang="el-GR" dirty="0">
                <a:latin typeface="Times New Roman" pitchFamily="18" charset="0"/>
                <a:cs typeface="Times New Roman" pitchFamily="18" charset="0"/>
              </a:rPr>
              <a:t>Καθιέρωσε την Ευρωπαϊκή ιθαγένεια η οποία επιτρέπει στους ευρωπαίους πολίτες να διαμένουν και να μετακινούνται ελεύθερα στα κράτη μέλη της ένωσης</a:t>
            </a:r>
          </a:p>
          <a:p>
            <a:endParaRPr lang="el-GR" dirty="0">
              <a:latin typeface="Times New Roman" pitchFamily="18" charset="0"/>
              <a:cs typeface="Times New Roman" pitchFamily="18" charset="0"/>
            </a:endParaRPr>
          </a:p>
          <a:p>
            <a:r>
              <a:rPr lang="el-GR" dirty="0">
                <a:latin typeface="Times New Roman" pitchFamily="18" charset="0"/>
                <a:cs typeface="Times New Roman" pitchFamily="18" charset="0"/>
              </a:rPr>
              <a:t>Θέσπισε κοινή εξωτερική πολιτική και πολιτική ασφάλειας </a:t>
            </a:r>
          </a:p>
          <a:p>
            <a:endParaRPr lang="el-GR" dirty="0">
              <a:latin typeface="Times New Roman" pitchFamily="18" charset="0"/>
              <a:cs typeface="Times New Roman" pitchFamily="18" charset="0"/>
            </a:endParaRPr>
          </a:p>
          <a:p>
            <a:r>
              <a:rPr lang="el-GR" dirty="0">
                <a:latin typeface="Times New Roman" pitchFamily="18" charset="0"/>
                <a:cs typeface="Times New Roman" pitchFamily="18" charset="0"/>
              </a:rPr>
              <a:t>Βελτίωσε την δημοκρατική λειτουργία της Ε.Ε</a:t>
            </a:r>
          </a:p>
          <a:p>
            <a:endParaRPr lang="el-GR" dirty="0">
              <a:latin typeface="Times New Roman" pitchFamily="18" charset="0"/>
              <a:cs typeface="Times New Roman" pitchFamily="18" charset="0"/>
            </a:endParaRPr>
          </a:p>
          <a:p>
            <a:endParaRPr lang="el-GR"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checkerboard(across)">
                                      <p:cBhvr>
                                        <p:cTn id="20" dur="500"/>
                                        <p:tgtEl>
                                          <p:spTgt spid="3">
                                            <p:txEl>
                                              <p:pRg st="6" end="6"/>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to="" calcmode="lin" valueType="num">
                                      <p:cBhvr>
                                        <p:cTn id="25" dur="1" fill="hold"/>
                                        <p:tgtEl>
                                          <p:spTgt spid="3">
                                            <p:txEl>
                                              <p:pRg st="8" end="8"/>
                                            </p:txEl>
                                          </p:spTgt>
                                        </p:tgtEl>
                                        <p:attrNameLst>
                                          <p:attrName/>
                                        </p:attrNameLst>
                                      </p:cBhvr>
                                    </p:anim>
                                  </p:childTnLst>
                                </p:cTn>
                              </p:par>
                              <p:par>
                                <p:cTn id="26" presetID="24" presetClass="entr" presetSubtype="0" fill="hold" nodeType="with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 to="" calcmode="lin" valueType="num">
                                      <p:cBhvr>
                                        <p:cTn id="28" dur="1" fill="hold"/>
                                        <p:tgtEl>
                                          <p:spTgt spid="3">
                                            <p:txEl>
                                              <p:pRg st="10" end="10"/>
                                            </p:txEl>
                                          </p:spTgt>
                                        </p:tgtEl>
                                        <p:attrNameLst>
                                          <p:attrName/>
                                        </p:attrNameLst>
                                      </p:cBhvr>
                                    </p:anim>
                                  </p:childTnLst>
                                </p:cTn>
                              </p:par>
                              <p:par>
                                <p:cTn id="29" presetID="24"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anim to="" calcmode="lin" valueType="num">
                                      <p:cBhvr>
                                        <p:cTn id="31" dur="1" fill="hold"/>
                                        <p:tgtEl>
                                          <p:spTgt spid="3">
                                            <p:txEl>
                                              <p:pRg st="12" end="1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err="1">
                <a:latin typeface="Times New Roman" pitchFamily="18" charset="0"/>
                <a:cs typeface="Times New Roman" pitchFamily="18" charset="0"/>
              </a:rPr>
              <a:t>Εικονα</a:t>
            </a:r>
            <a:r>
              <a:rPr lang="el-GR" b="1" dirty="0">
                <a:latin typeface="Times New Roman" pitchFamily="18" charset="0"/>
                <a:cs typeface="Times New Roman" pitchFamily="18" charset="0"/>
              </a:rPr>
              <a:t> της ΕΕ στα </a:t>
            </a:r>
            <a:r>
              <a:rPr lang="el-GR" b="1" dirty="0" err="1">
                <a:latin typeface="Times New Roman" pitchFamily="18" charset="0"/>
                <a:cs typeface="Times New Roman" pitchFamily="18" charset="0"/>
              </a:rPr>
              <a:t>ματια</a:t>
            </a:r>
            <a:r>
              <a:rPr lang="el-GR" b="1" dirty="0">
                <a:latin typeface="Times New Roman" pitchFamily="18" charset="0"/>
                <a:cs typeface="Times New Roman" pitchFamily="18" charset="0"/>
              </a:rPr>
              <a:t> των </a:t>
            </a:r>
            <a:r>
              <a:rPr lang="el-GR" b="1" dirty="0" err="1">
                <a:latin typeface="Times New Roman" pitchFamily="18" charset="0"/>
                <a:cs typeface="Times New Roman" pitchFamily="18" charset="0"/>
              </a:rPr>
              <a:t>Ευρωπαιων</a:t>
            </a:r>
            <a:r>
              <a:rPr lang="el-GR" b="1" dirty="0">
                <a:latin typeface="Times New Roman" pitchFamily="18" charset="0"/>
                <a:cs typeface="Times New Roman" pitchFamily="18" charset="0"/>
              </a:rPr>
              <a:t> 2007-2018</a:t>
            </a:r>
          </a:p>
        </p:txBody>
      </p:sp>
      <p:sp>
        <p:nvSpPr>
          <p:cNvPr id="3" name="2 - Θέση περιεχομένου"/>
          <p:cNvSpPr>
            <a:spLocks noGrp="1"/>
          </p:cNvSpPr>
          <p:nvPr>
            <p:ph sz="quarter" idx="1"/>
          </p:nvPr>
        </p:nvSpPr>
        <p:spPr/>
        <p:txBody>
          <a:bodyPr>
            <a:normAutofit/>
          </a:bodyPr>
          <a:lstStyle/>
          <a:p>
            <a:r>
              <a:rPr lang="el-GR" sz="2000" dirty="0">
                <a:latin typeface="Times New Roman" pitchFamily="18" charset="0"/>
                <a:cs typeface="Times New Roman" pitchFamily="18" charset="0"/>
              </a:rPr>
              <a:t>Ο </a:t>
            </a:r>
            <a:r>
              <a:rPr lang="el-GR" sz="2000" dirty="0" err="1">
                <a:latin typeface="Times New Roman" pitchFamily="18" charset="0"/>
                <a:cs typeface="Times New Roman" pitchFamily="18" charset="0"/>
              </a:rPr>
              <a:t>Ευρωσκεπτικισμός</a:t>
            </a:r>
            <a:r>
              <a:rPr lang="el-GR" sz="2000" dirty="0">
                <a:latin typeface="Times New Roman" pitchFamily="18" charset="0"/>
                <a:cs typeface="Times New Roman" pitchFamily="18" charset="0"/>
              </a:rPr>
              <a:t> που παρατηρείται τα τελευταία χρόνια και η δυσπιστία των Ευρωπαίων πολιτών όπως καταγράφτηκε στο τελευταίο Ευρωβαρόμετρο του 2018 μπορεί να κατανοηθεί αν λάβουμε υπόψη μας  τρείς βασικούς άξονες</a:t>
            </a:r>
            <a:r>
              <a:rPr lang="en-US" sz="2000" dirty="0">
                <a:latin typeface="Times New Roman" pitchFamily="18" charset="0"/>
                <a:cs typeface="Times New Roman" pitchFamily="18" charset="0"/>
              </a:rPr>
              <a:t>:</a:t>
            </a:r>
            <a:endParaRPr lang="el-GR" sz="2000" dirty="0">
              <a:latin typeface="Times New Roman" pitchFamily="18" charset="0"/>
              <a:cs typeface="Times New Roman" pitchFamily="18" charset="0"/>
            </a:endParaRPr>
          </a:p>
        </p:txBody>
      </p:sp>
      <p:sp>
        <p:nvSpPr>
          <p:cNvPr id="4" name="3 - Καμπύλο δεξιό βέλος"/>
          <p:cNvSpPr/>
          <p:nvPr/>
        </p:nvSpPr>
        <p:spPr>
          <a:xfrm>
            <a:off x="755576" y="3068960"/>
            <a:ext cx="504056" cy="115212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5" name="4 - TextBox"/>
          <p:cNvSpPr txBox="1"/>
          <p:nvPr/>
        </p:nvSpPr>
        <p:spPr>
          <a:xfrm>
            <a:off x="1475656" y="3573016"/>
            <a:ext cx="1512168" cy="830997"/>
          </a:xfrm>
          <a:prstGeom prst="rect">
            <a:avLst/>
          </a:prstGeom>
          <a:noFill/>
        </p:spPr>
        <p:txBody>
          <a:bodyPr wrap="square" rtlCol="0">
            <a:spAutoFit/>
          </a:bodyPr>
          <a:lstStyle/>
          <a:p>
            <a:r>
              <a:rPr lang="el-GR" sz="2400" dirty="0">
                <a:latin typeface="Times New Roman" pitchFamily="18" charset="0"/>
                <a:cs typeface="Times New Roman" pitchFamily="18" charset="0"/>
              </a:rPr>
              <a:t>Αδράνεια  της ΕΕ</a:t>
            </a:r>
          </a:p>
        </p:txBody>
      </p:sp>
      <p:sp>
        <p:nvSpPr>
          <p:cNvPr id="6" name="5 - Καμπύλο αριστερό βέλος"/>
          <p:cNvSpPr/>
          <p:nvPr/>
        </p:nvSpPr>
        <p:spPr>
          <a:xfrm>
            <a:off x="5652120" y="3212976"/>
            <a:ext cx="504056" cy="100811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7" name="6 - TextBox"/>
          <p:cNvSpPr txBox="1"/>
          <p:nvPr/>
        </p:nvSpPr>
        <p:spPr>
          <a:xfrm>
            <a:off x="3563888" y="3573016"/>
            <a:ext cx="2016224" cy="830997"/>
          </a:xfrm>
          <a:prstGeom prst="rect">
            <a:avLst/>
          </a:prstGeom>
          <a:noFill/>
        </p:spPr>
        <p:txBody>
          <a:bodyPr wrap="square" rtlCol="0">
            <a:spAutoFit/>
          </a:bodyPr>
          <a:lstStyle/>
          <a:p>
            <a:r>
              <a:rPr lang="el-GR" sz="2400" dirty="0">
                <a:latin typeface="Times New Roman" pitchFamily="18" charset="0"/>
                <a:cs typeface="Times New Roman" pitchFamily="18" charset="0"/>
              </a:rPr>
              <a:t>Έλλειψη Λογοδοσίας </a:t>
            </a:r>
          </a:p>
        </p:txBody>
      </p:sp>
      <p:sp>
        <p:nvSpPr>
          <p:cNvPr id="8" name="7 - Καμπύλο βέλος προς τα επάνω"/>
          <p:cNvSpPr/>
          <p:nvPr/>
        </p:nvSpPr>
        <p:spPr>
          <a:xfrm>
            <a:off x="2483768" y="5877272"/>
            <a:ext cx="1440160" cy="72008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9" name="8 - TextBox"/>
          <p:cNvSpPr txBox="1"/>
          <p:nvPr/>
        </p:nvSpPr>
        <p:spPr>
          <a:xfrm>
            <a:off x="2915816" y="4509120"/>
            <a:ext cx="2736304" cy="1200329"/>
          </a:xfrm>
          <a:prstGeom prst="rect">
            <a:avLst/>
          </a:prstGeom>
          <a:noFill/>
        </p:spPr>
        <p:txBody>
          <a:bodyPr wrap="square" rtlCol="0">
            <a:spAutoFit/>
          </a:bodyPr>
          <a:lstStyle/>
          <a:p>
            <a:r>
              <a:rPr lang="el-GR" sz="2400" dirty="0">
                <a:latin typeface="Times New Roman" pitchFamily="18" charset="0"/>
                <a:cs typeface="Times New Roman" pitchFamily="18" charset="0"/>
              </a:rPr>
              <a:t>Έλλειψη δημοκρατικού ελέγχου</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circle(in)">
                                      <p:cBhvr>
                                        <p:cTn id="12" dur="2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circle(in)">
                                      <p:cBhvr>
                                        <p:cTn id="17"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Προεξοχή">
  <a:themeElements>
    <a:clrScheme name="Προεξοχή">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Προεξοχή">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Προεξοχή">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7220</TotalTime>
  <Words>2417</Words>
  <Application>Microsoft Macintosh PowerPoint</Application>
  <PresentationFormat>On-screen Show (4:3)</PresentationFormat>
  <Paragraphs>283</Paragraphs>
  <Slides>39</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vt:lpstr>
      <vt:lpstr>Calibri</vt:lpstr>
      <vt:lpstr>Century Schoolbook</vt:lpstr>
      <vt:lpstr>Courier New</vt:lpstr>
      <vt:lpstr>Times New Roman</vt:lpstr>
      <vt:lpstr>Wingdings</vt:lpstr>
      <vt:lpstr>Wingdings 2</vt:lpstr>
      <vt:lpstr>Προεξοχή</vt:lpstr>
      <vt:lpstr>Η Εικονα και η νομιμοποιηση της Ε.Ε </vt:lpstr>
      <vt:lpstr>Περιεχόμενα </vt:lpstr>
      <vt:lpstr>Θεσμοι και οργανα τησ ε.ε</vt:lpstr>
      <vt:lpstr>PowerPoint Presentation</vt:lpstr>
      <vt:lpstr>Τα σημαντικότερα όργανα  τησ Ε.Ε είναι τα εξησ:</vt:lpstr>
      <vt:lpstr>PowerPoint Presentation</vt:lpstr>
      <vt:lpstr>Συνθήκη Μάαστριχ, Ένα ορόσημο στην ιστορία της Ε.Ε 1993</vt:lpstr>
      <vt:lpstr>PowerPoint Presentation</vt:lpstr>
      <vt:lpstr>Εικονα της ΕΕ στα ματια των Ευρωπαιων 2007-2018</vt:lpstr>
      <vt:lpstr>Εκδηλωση της κρισησ</vt:lpstr>
      <vt:lpstr>Direction in witch things are going </vt:lpstr>
      <vt:lpstr>Image of the European Union </vt:lpstr>
      <vt:lpstr>Trust in the Eu and National institutions</vt:lpstr>
      <vt:lpstr>2012 στην καρδια της κρισης </vt:lpstr>
      <vt:lpstr>Direction in witch things are going 2012</vt:lpstr>
      <vt:lpstr>Image of the European Union </vt:lpstr>
      <vt:lpstr>Trust in the Eu and National institutions 2012</vt:lpstr>
      <vt:lpstr>PowerPoint Presentation</vt:lpstr>
      <vt:lpstr>PowerPoint Presentation</vt:lpstr>
      <vt:lpstr>Πολιτικοοικονομικεσ εξελιξεισ μεχρι το φθινοπωρο του 2016- Συνεπειεσ της κρισησ</vt:lpstr>
      <vt:lpstr>Trust in the Eu and National institutions 2016</vt:lpstr>
      <vt:lpstr>Στατιστική απεικόνιση μέχρι το φθινόπωρο του 2016</vt:lpstr>
      <vt:lpstr>Image of the European Union 2018 Spring</vt:lpstr>
      <vt:lpstr>Trust ιν τηε EU and national institutions 2018</vt:lpstr>
      <vt:lpstr>Δημοκρατικό έλλειμμα</vt:lpstr>
      <vt:lpstr>Νομιμοποιηση </vt:lpstr>
      <vt:lpstr>Από που τροφοδοτείται η κρίση νομιμοποιησης</vt:lpstr>
      <vt:lpstr>Ο ρολοσ του προσφυγικου στην κριση νομιμοποιησησ</vt:lpstr>
      <vt:lpstr>PowerPoint Presentation</vt:lpstr>
      <vt:lpstr>Ο ρολοσ τησ ελληνικησ κρισησ νομιμοποιησησ</vt:lpstr>
      <vt:lpstr>Κριση νομιμοποιησησ και ελλειψη επικοινωνιακησ στρατηγικησ</vt:lpstr>
      <vt:lpstr>Ποσο ακουγεται η φωνη των πολιτων </vt:lpstr>
      <vt:lpstr>η άλλη πλευρα του νομισματοσ </vt:lpstr>
      <vt:lpstr>Εμποδια για την ευρωπαϊκή ολοκλήρωση</vt:lpstr>
      <vt:lpstr>Προβληματα στη διαδικασια νομιμοποιησησ</vt:lpstr>
      <vt:lpstr>Το μελλον τησ Ευρωπαϊκήσ ενωσησ </vt:lpstr>
      <vt:lpstr>Πιθανεσ λυσεισ</vt:lpstr>
      <vt:lpstr>ΠηγΕσ</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Θεσμοί της ΕΕ</dc:title>
  <dc:creator>user</dc:creator>
  <cp:lastModifiedBy>Christos Frangonikolopoulos</cp:lastModifiedBy>
  <cp:revision>236</cp:revision>
  <dcterms:created xsi:type="dcterms:W3CDTF">2018-11-14T08:00:33Z</dcterms:created>
  <dcterms:modified xsi:type="dcterms:W3CDTF">2018-12-07T15:25:42Z</dcterms:modified>
</cp:coreProperties>
</file>