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8" r:id="rId2"/>
    <p:sldId id="257" r:id="rId3"/>
    <p:sldId id="259" r:id="rId4"/>
    <p:sldId id="261" r:id="rId5"/>
    <p:sldId id="272" r:id="rId6"/>
    <p:sldId id="265" r:id="rId7"/>
    <p:sldId id="270" r:id="rId8"/>
    <p:sldId id="262" r:id="rId9"/>
    <p:sldId id="260" r:id="rId10"/>
    <p:sldId id="269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505F7-881B-9F46-84F0-8961441B9AF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CD68-07E0-784B-A1B5-AE078769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4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CD68-07E0-784B-A1B5-AE078769B8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7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F24B-60EB-490A-BEA6-32E4C33355B7}" type="datetimeFigureOut">
              <a:rPr lang="el-GR" smtClean="0"/>
              <a:t>23/10/2018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50A3-44D2-4392-8DC2-94CB742395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740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F24B-60EB-490A-BEA6-32E4C33355B7}" type="datetimeFigureOut">
              <a:rPr lang="el-GR" smtClean="0"/>
              <a:t>23/10/2018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50A3-44D2-4392-8DC2-94CB742395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913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F24B-60EB-490A-BEA6-32E4C33355B7}" type="datetimeFigureOut">
              <a:rPr lang="el-GR" smtClean="0"/>
              <a:t>23/10/2018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50A3-44D2-4392-8DC2-94CB742395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983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F24B-60EB-490A-BEA6-32E4C33355B7}" type="datetimeFigureOut">
              <a:rPr lang="el-GR" smtClean="0"/>
              <a:t>23/10/2018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50A3-44D2-4392-8DC2-94CB742395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996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F24B-60EB-490A-BEA6-32E4C33355B7}" type="datetimeFigureOut">
              <a:rPr lang="el-GR" smtClean="0"/>
              <a:t>23/10/2018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50A3-44D2-4392-8DC2-94CB742395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590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F24B-60EB-490A-BEA6-32E4C33355B7}" type="datetimeFigureOut">
              <a:rPr lang="el-GR" smtClean="0"/>
              <a:t>23/10/2018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50A3-44D2-4392-8DC2-94CB742395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736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F24B-60EB-490A-BEA6-32E4C33355B7}" type="datetimeFigureOut">
              <a:rPr lang="el-GR" smtClean="0"/>
              <a:t>23/10/2018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50A3-44D2-4392-8DC2-94CB742395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34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F24B-60EB-490A-BEA6-32E4C33355B7}" type="datetimeFigureOut">
              <a:rPr lang="el-GR" smtClean="0"/>
              <a:t>23/10/2018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50A3-44D2-4392-8DC2-94CB742395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234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F24B-60EB-490A-BEA6-32E4C33355B7}" type="datetimeFigureOut">
              <a:rPr lang="el-GR" smtClean="0"/>
              <a:t>23/10/2018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50A3-44D2-4392-8DC2-94CB742395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054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F24B-60EB-490A-BEA6-32E4C33355B7}" type="datetimeFigureOut">
              <a:rPr lang="el-GR" smtClean="0"/>
              <a:t>23/10/2018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50A3-44D2-4392-8DC2-94CB742395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210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F24B-60EB-490A-BEA6-32E4C33355B7}" type="datetimeFigureOut">
              <a:rPr lang="el-GR" smtClean="0"/>
              <a:t>23/10/2018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50A3-44D2-4392-8DC2-94CB742395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105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7F24B-60EB-490A-BEA6-32E4C33355B7}" type="datetimeFigureOut">
              <a:rPr lang="el-GR" smtClean="0"/>
              <a:t>23/10/2018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650A3-44D2-4392-8DC2-94CB742395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564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1aNwMpV6bV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27584" y="2996952"/>
            <a:ext cx="75438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R. T. Erdogan, Turkey and Western Media </a:t>
            </a:r>
            <a:endParaRPr lang="el-GR" dirty="0">
              <a:latin typeface="Times New Roman"/>
              <a:cs typeface="Times New Roman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259632" y="4869160"/>
            <a:ext cx="6858000" cy="990600"/>
          </a:xfrm>
        </p:spPr>
        <p:txBody>
          <a:bodyPr>
            <a:normAutofit/>
          </a:bodyPr>
          <a:lstStyle/>
          <a:p>
            <a:r>
              <a:rPr lang="en-US" sz="2900" dirty="0">
                <a:solidFill>
                  <a:schemeClr val="tx1"/>
                </a:solidFill>
                <a:latin typeface="Times New Roman"/>
                <a:cs typeface="Times New Roman"/>
              </a:rPr>
              <a:t>B</a:t>
            </a:r>
            <a:r>
              <a:rPr lang="en-US" sz="2900" dirty="0" smtClean="0">
                <a:solidFill>
                  <a:schemeClr val="tx1"/>
                </a:solidFill>
                <a:latin typeface="Times New Roman"/>
                <a:cs typeface="Times New Roman"/>
              </a:rPr>
              <a:t>y </a:t>
            </a:r>
            <a:r>
              <a:rPr lang="en-US" sz="29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Kaitlyn Waters </a:t>
            </a:r>
            <a:r>
              <a:rPr lang="en-US" sz="29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r>
              <a:rPr lang="en-US" sz="29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Giannis </a:t>
            </a:r>
            <a:r>
              <a:rPr lang="en-US" sz="2900" i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Koutroudes</a:t>
            </a:r>
            <a:endParaRPr lang="el-GR" sz="29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278" y="332656"/>
            <a:ext cx="3183019" cy="2448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32656"/>
            <a:ext cx="3563888" cy="261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u="sng" dirty="0" smtClean="0">
                <a:latin typeface="Times New Roman"/>
                <a:cs typeface="Times New Roman"/>
              </a:rPr>
              <a:t>Orientalism, </a:t>
            </a:r>
            <a:r>
              <a:rPr lang="en-US" sz="4000" u="sng" dirty="0" err="1" smtClean="0">
                <a:latin typeface="Times New Roman"/>
                <a:cs typeface="Times New Roman"/>
              </a:rPr>
              <a:t>Islamophobia</a:t>
            </a:r>
            <a:r>
              <a:rPr lang="en-US" sz="4000" u="sng" dirty="0" smtClean="0">
                <a:latin typeface="Times New Roman"/>
                <a:cs typeface="Times New Roman"/>
              </a:rPr>
              <a:t> and Portrayal of “otherness”</a:t>
            </a:r>
            <a:endParaRPr lang="en-US" sz="4000" u="sng" dirty="0">
              <a:latin typeface="Times New Roman"/>
              <a:cs typeface="Times New Roman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Bold"/>
                <a:cs typeface="Times Bold"/>
              </a:rPr>
              <a:t>- Orientalism theory (Edward Said) explained: </a:t>
            </a:r>
            <a:r>
              <a:rPr lang="en-US" sz="2200" dirty="0" smtClean="0">
                <a:latin typeface="Times Bold"/>
                <a:cs typeface="Times Bold"/>
                <a:hlinkClick r:id="rId2"/>
              </a:rPr>
              <a:t>https</a:t>
            </a:r>
            <a:r>
              <a:rPr lang="en-US" sz="2200" dirty="0">
                <a:latin typeface="Times Bold"/>
                <a:cs typeface="Times Bold"/>
                <a:hlinkClick r:id="rId2"/>
              </a:rPr>
              <a:t>://www.youtube.com/watch?v=</a:t>
            </a:r>
            <a:r>
              <a:rPr lang="en-US" sz="2200" dirty="0" smtClean="0">
                <a:latin typeface="Times Bold"/>
                <a:cs typeface="Times Bold"/>
                <a:hlinkClick r:id="rId2"/>
              </a:rPr>
              <a:t>1aNwMpV6bVs</a:t>
            </a:r>
            <a:r>
              <a:rPr lang="en-US" sz="2200" dirty="0" smtClean="0">
                <a:latin typeface="Times Bold"/>
                <a:cs typeface="Times Bold"/>
              </a:rPr>
              <a:t/>
            </a:r>
            <a:br>
              <a:rPr lang="en-US" sz="2200" dirty="0" smtClean="0">
                <a:latin typeface="Times Bold"/>
                <a:cs typeface="Times Bold"/>
              </a:rPr>
            </a:br>
            <a:r>
              <a:rPr lang="en-US" sz="2200" dirty="0" smtClean="0">
                <a:latin typeface="Times Bold"/>
                <a:cs typeface="Times Bold"/>
              </a:rPr>
              <a:t/>
            </a:r>
            <a:br>
              <a:rPr lang="en-US" sz="2200" dirty="0" smtClean="0">
                <a:latin typeface="Times Bold"/>
                <a:cs typeface="Times Bold"/>
              </a:rPr>
            </a:br>
            <a:r>
              <a:rPr lang="en-US" sz="2200" dirty="0" smtClean="0">
                <a:latin typeface="Times Bold"/>
                <a:cs typeface="Times Bold"/>
              </a:rPr>
              <a:t>- A “Muslim Democracy” </a:t>
            </a:r>
            <a:endParaRPr lang="en-US" sz="2200" dirty="0">
              <a:latin typeface="Times Bold"/>
              <a:cs typeface="Times Bold"/>
            </a:endParaRPr>
          </a:p>
        </p:txBody>
      </p:sp>
      <p:pic>
        <p:nvPicPr>
          <p:cNvPr id="10" name="Picture 9" descr="unspecifi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988116"/>
            <a:ext cx="3275856" cy="3537228"/>
          </a:xfrm>
          <a:prstGeom prst="rect">
            <a:avLst/>
          </a:prstGeom>
        </p:spPr>
      </p:pic>
      <p:pic>
        <p:nvPicPr>
          <p:cNvPr id="13" name="Picture 12" descr="47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8" y="3651969"/>
            <a:ext cx="5482232" cy="308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9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l-GR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100" dirty="0" smtClean="0">
                <a:latin typeface="Times Bold"/>
                <a:cs typeface="Times Bold"/>
              </a:rPr>
              <a:t>Mass </a:t>
            </a:r>
            <a:r>
              <a:rPr lang="en-US" sz="2100" dirty="0" smtClean="0">
                <a:latin typeface="Times Bold"/>
                <a:cs typeface="Times Bold"/>
              </a:rPr>
              <a:t>media in Europe as well as the United States uses </a:t>
            </a:r>
            <a:r>
              <a:rPr lang="en-US" sz="2100" b="1" dirty="0" smtClean="0">
                <a:latin typeface="Times Bold"/>
                <a:cs typeface="Times Bold"/>
              </a:rPr>
              <a:t>exclusionary discourse </a:t>
            </a:r>
            <a:r>
              <a:rPr lang="en-US" sz="2100" dirty="0" smtClean="0">
                <a:latin typeface="Times Bold"/>
                <a:cs typeface="Times Bold"/>
              </a:rPr>
              <a:t>in their analysis of contemporary Turkish politics in an effort to distance themselves from both the problems the country faces as well as its people. </a:t>
            </a:r>
            <a:endParaRPr lang="en-US" sz="2100" dirty="0" smtClean="0">
              <a:latin typeface="Times Bold"/>
              <a:cs typeface="Times Bold"/>
            </a:endParaRPr>
          </a:p>
          <a:p>
            <a:pPr>
              <a:buFontTx/>
              <a:buChar char="-"/>
            </a:pPr>
            <a:endParaRPr lang="en-US" sz="2100" b="1" dirty="0" smtClean="0">
              <a:latin typeface="Times Bold"/>
              <a:cs typeface="Times Bold"/>
            </a:endParaRPr>
          </a:p>
          <a:p>
            <a:pPr>
              <a:buFontTx/>
              <a:buChar char="-"/>
            </a:pPr>
            <a:r>
              <a:rPr lang="en-US" sz="2100" b="1" dirty="0" smtClean="0">
                <a:latin typeface="Times Bold"/>
                <a:cs typeface="Times Bold"/>
              </a:rPr>
              <a:t>Orientalism</a:t>
            </a:r>
            <a:r>
              <a:rPr lang="en-US" sz="2100" dirty="0" smtClean="0">
                <a:latin typeface="Times Bold"/>
                <a:cs typeface="Times Bold"/>
              </a:rPr>
              <a:t> </a:t>
            </a:r>
            <a:r>
              <a:rPr lang="en-US" sz="2100" dirty="0">
                <a:latin typeface="Times Bold"/>
                <a:cs typeface="Times Bold"/>
              </a:rPr>
              <a:t>still dominates political </a:t>
            </a:r>
            <a:r>
              <a:rPr lang="en-US" sz="2100" dirty="0" smtClean="0">
                <a:latin typeface="Times Bold"/>
                <a:cs typeface="Times Bold"/>
              </a:rPr>
              <a:t>discourse </a:t>
            </a:r>
            <a:r>
              <a:rPr lang="en-US" sz="2100" dirty="0">
                <a:latin typeface="Times Bold"/>
                <a:cs typeface="Times Bold"/>
              </a:rPr>
              <a:t>and the cultural perception of Turkey and </a:t>
            </a:r>
            <a:r>
              <a:rPr lang="en-US" sz="2100" dirty="0" smtClean="0">
                <a:latin typeface="Times Bold"/>
                <a:cs typeface="Times Bold"/>
              </a:rPr>
              <a:t>Erdogan in the West. </a:t>
            </a:r>
            <a:endParaRPr lang="en-US" sz="2100" dirty="0">
              <a:latin typeface="Times Bold"/>
              <a:cs typeface="Times Bold"/>
            </a:endParaRPr>
          </a:p>
          <a:p>
            <a:pPr>
              <a:buFontTx/>
              <a:buChar char="-"/>
            </a:pPr>
            <a:endParaRPr lang="el-GR" sz="2100" dirty="0"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1011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Bibliography </a:t>
            </a:r>
            <a:endParaRPr lang="el-GR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Times Bold"/>
                <a:cs typeface="Times Bold"/>
              </a:rPr>
              <a:t/>
            </a:r>
            <a:br>
              <a:rPr lang="en-US" sz="1600" dirty="0">
                <a:latin typeface="Times Bold"/>
                <a:cs typeface="Times Bold"/>
              </a:rPr>
            </a:br>
            <a:r>
              <a:rPr lang="en-US" sz="1600" dirty="0" smtClean="0">
                <a:latin typeface="Times Bold"/>
                <a:cs typeface="Times Bold"/>
              </a:rPr>
              <a:t>1.) Mustafa</a:t>
            </a:r>
            <a:r>
              <a:rPr lang="en-US" sz="1600" dirty="0">
                <a:latin typeface="Times Bold"/>
                <a:cs typeface="Times Bold"/>
              </a:rPr>
              <a:t>, </a:t>
            </a:r>
            <a:r>
              <a:rPr lang="en-US" sz="1600" dirty="0" err="1">
                <a:latin typeface="Times Bold"/>
                <a:cs typeface="Times Bold"/>
              </a:rPr>
              <a:t>Shehzade</a:t>
            </a:r>
            <a:r>
              <a:rPr lang="en-US" sz="1600" dirty="0">
                <a:latin typeface="Times Bold"/>
                <a:cs typeface="Times Bold"/>
              </a:rPr>
              <a:t>. “10 Shameful Examples of Western Media ‘Reporting’ On Turkey Coup.” </a:t>
            </a:r>
            <a:r>
              <a:rPr lang="en-US" sz="1600" dirty="0" err="1">
                <a:latin typeface="Times Bold"/>
                <a:cs typeface="Times Bold"/>
              </a:rPr>
              <a:t>MuslimMatters.org</a:t>
            </a:r>
            <a:r>
              <a:rPr lang="en-US" sz="1600" dirty="0">
                <a:latin typeface="Times Bold"/>
                <a:cs typeface="Times Bold"/>
              </a:rPr>
              <a:t> - Discourses in the Intellectual Traditions, Political Situation, and Social Ethics of Muslim Life, 16 July 2016, </a:t>
            </a:r>
            <a:r>
              <a:rPr lang="en-US" sz="1600" dirty="0" err="1">
                <a:latin typeface="Times Bold"/>
                <a:cs typeface="Times Bold"/>
              </a:rPr>
              <a:t>muslimmatters.org</a:t>
            </a:r>
            <a:r>
              <a:rPr lang="en-US" sz="1600" dirty="0">
                <a:latin typeface="Times Bold"/>
                <a:cs typeface="Times Bold"/>
              </a:rPr>
              <a:t>/2016/07/16/10-shameful-examples-of-western-media-reporting-on-turkey-coup/</a:t>
            </a:r>
            <a:r>
              <a:rPr lang="en-US" sz="1600" dirty="0" smtClean="0">
                <a:latin typeface="Times Bold"/>
                <a:cs typeface="Times Bold"/>
              </a:rPr>
              <a:t>.</a:t>
            </a:r>
            <a:br>
              <a:rPr lang="en-US" sz="1600" dirty="0" smtClean="0">
                <a:latin typeface="Times Bold"/>
                <a:cs typeface="Times Bold"/>
              </a:rPr>
            </a:br>
            <a:r>
              <a:rPr lang="en-US" sz="1600" dirty="0" smtClean="0">
                <a:latin typeface="Times Bold"/>
                <a:cs typeface="Times Bold"/>
              </a:rPr>
              <a:t/>
            </a:r>
            <a:br>
              <a:rPr lang="en-US" sz="1600" dirty="0" smtClean="0">
                <a:latin typeface="Times Bold"/>
                <a:cs typeface="Times Bold"/>
              </a:rPr>
            </a:br>
            <a:r>
              <a:rPr lang="en-US" sz="1600" dirty="0" smtClean="0">
                <a:latin typeface="Times Bold"/>
                <a:cs typeface="Times Bold"/>
              </a:rPr>
              <a:t>2.) </a:t>
            </a:r>
            <a:r>
              <a:rPr lang="en-US" sz="1600" dirty="0" err="1" smtClean="0">
                <a:latin typeface="Times Bold"/>
                <a:cs typeface="Times Bold"/>
              </a:rPr>
              <a:t>Yildirim</a:t>
            </a:r>
            <a:r>
              <a:rPr lang="en-US" sz="1600" dirty="0" smtClean="0">
                <a:latin typeface="Times Bold"/>
                <a:cs typeface="Times Bold"/>
              </a:rPr>
              <a:t> </a:t>
            </a:r>
            <a:r>
              <a:rPr lang="en-US" sz="1600" dirty="0">
                <a:latin typeface="Times Bold"/>
                <a:cs typeface="Times Bold"/>
              </a:rPr>
              <a:t>, A. “</a:t>
            </a:r>
            <a:r>
              <a:rPr lang="en-US" sz="1600" dirty="0" err="1">
                <a:latin typeface="Times Bold"/>
                <a:cs typeface="Times Bold"/>
              </a:rPr>
              <a:t>Erdoğan's</a:t>
            </a:r>
            <a:r>
              <a:rPr lang="en-US" sz="1600" dirty="0">
                <a:latin typeface="Times Bold"/>
                <a:cs typeface="Times Bold"/>
              </a:rPr>
              <a:t> Persistent Popularity.” Carnegie Endowment for International Peace, 13 June 2018, </a:t>
            </a:r>
            <a:r>
              <a:rPr lang="en-US" sz="1600" dirty="0" err="1">
                <a:latin typeface="Times Bold"/>
                <a:cs typeface="Times Bold"/>
              </a:rPr>
              <a:t>carnegieendowment.org</a:t>
            </a:r>
            <a:r>
              <a:rPr lang="en-US" sz="1600" dirty="0">
                <a:latin typeface="Times Bold"/>
                <a:cs typeface="Times Bold"/>
              </a:rPr>
              <a:t>/</a:t>
            </a:r>
            <a:r>
              <a:rPr lang="en-US" sz="1600" dirty="0" err="1">
                <a:latin typeface="Times Bold"/>
                <a:cs typeface="Times Bold"/>
              </a:rPr>
              <a:t>sada</a:t>
            </a:r>
            <a:r>
              <a:rPr lang="en-US" sz="1600" dirty="0">
                <a:latin typeface="Times Bold"/>
                <a:cs typeface="Times Bold"/>
              </a:rPr>
              <a:t>/76588</a:t>
            </a:r>
            <a:endParaRPr lang="el-GR" sz="1600" dirty="0"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37205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Topics for discussion</a:t>
            </a:r>
            <a:endParaRPr lang="el-GR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latin typeface="Times Bold"/>
                <a:cs typeface="Times Bold"/>
              </a:rPr>
              <a:t>To </a:t>
            </a:r>
            <a:r>
              <a:rPr lang="en-US" sz="2000" dirty="0" smtClean="0">
                <a:latin typeface="Times Bold"/>
                <a:cs typeface="Times Bold"/>
              </a:rPr>
              <a:t>what extent should “development” be taken into consideration for a country to join the European Union, why or why not? Who is in charge of deciding what is “development”? </a:t>
            </a:r>
            <a:br>
              <a:rPr lang="en-US" sz="2000" dirty="0" smtClean="0">
                <a:latin typeface="Times Bold"/>
                <a:cs typeface="Times Bold"/>
              </a:rPr>
            </a:br>
            <a:endParaRPr lang="en-US" sz="2000" dirty="0">
              <a:latin typeface="Times Bold"/>
              <a:cs typeface="Times Bold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Times Bold"/>
                <a:cs typeface="Times Bold"/>
              </a:rPr>
              <a:t>How </a:t>
            </a:r>
            <a:r>
              <a:rPr lang="en-US" sz="2000" dirty="0" smtClean="0">
                <a:latin typeface="Times Bold"/>
                <a:cs typeface="Times Bold"/>
              </a:rPr>
              <a:t>can EU countries and the United States improve their relations with Turkey? </a:t>
            </a:r>
            <a:endParaRPr lang="en-US" sz="2000" dirty="0" smtClean="0">
              <a:latin typeface="Times Bold"/>
              <a:cs typeface="Times Bold"/>
            </a:endParaRPr>
          </a:p>
          <a:p>
            <a:pPr>
              <a:buFontTx/>
              <a:buChar char="-"/>
            </a:pPr>
            <a:endParaRPr lang="en-US" sz="2000" dirty="0" smtClean="0">
              <a:latin typeface="Times Bold"/>
              <a:cs typeface="Times Bold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Times Bold"/>
                <a:cs typeface="Times Bold"/>
              </a:rPr>
              <a:t>What has changed in Turkey ever since Erdogan took power? What has happened to the Turkish model of democracy? Has Erdogan finally transformed Turkey? </a:t>
            </a:r>
          </a:p>
          <a:p>
            <a:pPr>
              <a:buFontTx/>
              <a:buChar char="-"/>
            </a:pPr>
            <a:endParaRPr lang="el-GR" sz="2400" dirty="0">
              <a:latin typeface="Times Bold"/>
              <a:cs typeface="Times Bold"/>
            </a:endParaRPr>
          </a:p>
        </p:txBody>
      </p:sp>
    </p:spTree>
    <p:extLst>
      <p:ext uri="{BB962C8B-B14F-4D97-AF65-F5344CB8AC3E}">
        <p14:creationId xmlns:p14="http://schemas.microsoft.com/office/powerpoint/2010/main" val="496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781800" cy="88012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 Questions </a:t>
            </a:r>
            <a:endParaRPr lang="el-GR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2000" y="1988840"/>
            <a:ext cx="7543800" cy="4104456"/>
          </a:xfrm>
        </p:spPr>
        <p:txBody>
          <a:bodyPr/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are R.T. Erdogan and Turkey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portrayed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Western media (European, American)?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commonly used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phrases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media that are used to describe Turkey and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Erdogan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what extent does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orientalism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play a factor in the discourse of Turkey and the European union? 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781800" cy="870992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l-GR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1196752"/>
            <a:ext cx="7543800" cy="3456384"/>
          </a:xfrm>
        </p:spPr>
        <p:txBody>
          <a:bodyPr anchor="ctr">
            <a:normAutofit fontScale="32500" lnSpcReduction="20000"/>
          </a:bodyPr>
          <a:lstStyle/>
          <a:p>
            <a:pPr algn="just"/>
            <a:endParaRPr lang="en-US" sz="8900" dirty="0" smtClean="0"/>
          </a:p>
          <a:p>
            <a:pPr algn="just"/>
            <a:endParaRPr lang="en-US" sz="8900" dirty="0"/>
          </a:p>
          <a:p>
            <a:pPr algn="just"/>
            <a:r>
              <a:rPr lang="en-US" sz="8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research (Newspapers, TV stories, magazine covers, peer-reviewed scholarly articles  )</a:t>
            </a:r>
            <a:br>
              <a:rPr lang="en-US" sz="8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8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Semiotic analysis of images and videos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54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4636"/>
            <a:ext cx="7924800" cy="994123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el-GR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outlets examined</a:t>
            </a:r>
            <a:endParaRPr lang="el-GR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media</a:t>
            </a:r>
            <a:endParaRPr lang="el-GR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BBC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Guardian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DW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Economist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France 24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Monde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Point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Independent</a:t>
            </a:r>
          </a:p>
          <a:p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media</a:t>
            </a:r>
            <a:endParaRPr lang="el-GR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NYT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CNN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Times (FT)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NBC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Fox News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Headlines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beginning of the end for democracy in Turkey”, (The Independent, 25/6/2018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“Turkey: suffocating climate of fear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(The Guardian, 19/7/2018)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</a:t>
            </a: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Tayyip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Erdogan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nouveau </a:t>
            </a:r>
            <a:r>
              <a:rPr lang="fr-F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sultan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(Le Figaro, 29/06/2018)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“Erdogan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Triumph Takes Turkey Into the Era of One-Man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Rule”, (Bloomberg, 24/06/2018)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“Turkey’s future is moving backwards”, (The New York Times, 24/09/2017)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“Turkey is sliding into dictatorship”, (The Economist, 25/4/2017)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“Turkish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newspaper replaces editor after upsetting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Erdogan”, (The Financial Times, 2/3/2017)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117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Magazine covers</a:t>
            </a:r>
            <a:endParaRPr lang="el-GR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Θέση περιεχομένου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186690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Image result for erdogan le poin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2592288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utoShape 2" descr="Image result for magazine covers erdog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AutoShape 4" descr="Image result for magazine covers erdog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AutoShape 6" descr="Related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8" descr="Image result for magazine covers erdog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10" descr="Image result for magazine covers erdoga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2" name="Εικόνα 11" descr="Image result for erdogan cover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7" y="3861048"/>
            <a:ext cx="2091055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319" y="3717032"/>
            <a:ext cx="2259777" cy="29546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009" y="1268760"/>
            <a:ext cx="2186558" cy="235638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56403"/>
            <a:ext cx="2016224" cy="270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1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 anchor="ctr"/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Cartoons</a:t>
            </a:r>
            <a:r>
              <a:rPr lang="en-US" u="sng" dirty="0" smtClean="0">
                <a:latin typeface="Times Bold"/>
                <a:cs typeface="Times Bold"/>
              </a:rPr>
              <a:t> </a:t>
            </a:r>
            <a:endParaRPr lang="en-US" u="sng" dirty="0">
              <a:latin typeface="Times Bold"/>
              <a:cs typeface="Times Bold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4211960" y="867807"/>
            <a:ext cx="3947660" cy="2171061"/>
          </a:xfrm>
        </p:spPr>
      </p:pic>
      <p:sp>
        <p:nvSpPr>
          <p:cNvPr id="5" name="TextBox 4"/>
          <p:cNvSpPr txBox="1"/>
          <p:nvPr/>
        </p:nvSpPr>
        <p:spPr>
          <a:xfrm>
            <a:off x="3995936" y="5806575"/>
            <a:ext cx="4461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Independent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New York Times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(USA)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Charlie Hebdo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(France)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67" y="832894"/>
            <a:ext cx="2360662" cy="2750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932" y="3140968"/>
            <a:ext cx="3528392" cy="25874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34" y="3681862"/>
            <a:ext cx="2670175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14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Western media and Erdogan</a:t>
            </a:r>
            <a:endParaRPr lang="el-GR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2200" dirty="0" smtClean="0">
                <a:effectLst/>
                <a:latin typeface="Times New Roman"/>
                <a:ea typeface="Calibri"/>
              </a:rPr>
              <a:t>Western media maintains a </a:t>
            </a:r>
            <a:r>
              <a:rPr lang="en-US" sz="2200" b="1" dirty="0" smtClean="0">
                <a:effectLst/>
                <a:latin typeface="Times New Roman"/>
                <a:ea typeface="Calibri"/>
              </a:rPr>
              <a:t>negative stance</a:t>
            </a:r>
            <a:r>
              <a:rPr lang="en-US" sz="2200" dirty="0" smtClean="0">
                <a:effectLst/>
                <a:latin typeface="Times New Roman"/>
                <a:ea typeface="Calibri"/>
              </a:rPr>
              <a:t> towards R. T. </a:t>
            </a:r>
            <a:r>
              <a:rPr lang="en-US" sz="2200" dirty="0" err="1" smtClean="0">
                <a:effectLst/>
                <a:latin typeface="Times New Roman"/>
                <a:ea typeface="Calibri"/>
              </a:rPr>
              <a:t>Erdogan</a:t>
            </a:r>
            <a:r>
              <a:rPr lang="el-GR" sz="2200" dirty="0" smtClean="0">
                <a:latin typeface="Times New Roman"/>
                <a:ea typeface="Calibri"/>
              </a:rPr>
              <a:t>.</a:t>
            </a:r>
            <a:r>
              <a:rPr lang="en-US" sz="2200" dirty="0" smtClean="0">
                <a:latin typeface="Times New Roman"/>
                <a:ea typeface="Calibri"/>
              </a:rPr>
              <a:t/>
            </a:r>
            <a:br>
              <a:rPr lang="en-US" sz="2200" dirty="0" smtClean="0">
                <a:latin typeface="Times New Roman"/>
                <a:ea typeface="Calibri"/>
              </a:rPr>
            </a:br>
            <a:r>
              <a:rPr lang="en-US" sz="2200" dirty="0" smtClean="0">
                <a:latin typeface="Times New Roman"/>
                <a:ea typeface="Calibri"/>
              </a:rPr>
              <a:t/>
            </a:r>
            <a:br>
              <a:rPr lang="en-US" sz="2200" dirty="0" smtClean="0">
                <a:latin typeface="Times New Roman"/>
                <a:ea typeface="Calibri"/>
              </a:rPr>
            </a:br>
            <a:r>
              <a:rPr lang="en-US" sz="2200" dirty="0" err="1" smtClean="0">
                <a:latin typeface="Times New Roman"/>
                <a:ea typeface="Calibri"/>
                <a:cs typeface="Times New Roman"/>
              </a:rPr>
              <a:t>Erdogan</a:t>
            </a:r>
            <a:r>
              <a:rPr lang="en-US" sz="2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dirty="0">
                <a:latin typeface="Times New Roman"/>
                <a:ea typeface="Calibri"/>
                <a:cs typeface="Times New Roman"/>
              </a:rPr>
              <a:t>is perceived as an </a:t>
            </a:r>
            <a:r>
              <a:rPr lang="en-US" sz="2200" b="1" dirty="0">
                <a:latin typeface="Times New Roman"/>
                <a:ea typeface="Calibri"/>
                <a:cs typeface="Times New Roman"/>
              </a:rPr>
              <a:t>authoritarian </a:t>
            </a:r>
            <a:r>
              <a:rPr lang="en-US" sz="2200" b="1" dirty="0" smtClean="0">
                <a:latin typeface="Times New Roman"/>
                <a:ea typeface="Calibri"/>
                <a:cs typeface="Times New Roman"/>
              </a:rPr>
              <a:t>ruler</a:t>
            </a:r>
            <a:r>
              <a:rPr lang="en-US" sz="2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ea typeface="Calibri"/>
                <a:cs typeface="Times New Roman"/>
              </a:rPr>
              <a:t>who </a:t>
            </a:r>
            <a:r>
              <a:rPr lang="en-US" sz="2200" dirty="0">
                <a:latin typeface="Times New Roman"/>
                <a:ea typeface="Calibri"/>
                <a:cs typeface="Times New Roman"/>
              </a:rPr>
              <a:t>imposes </a:t>
            </a:r>
            <a:r>
              <a:rPr lang="en-US" sz="2200" b="1" dirty="0" smtClean="0">
                <a:latin typeface="Times New Roman"/>
                <a:ea typeface="Calibri"/>
                <a:cs typeface="Times New Roman"/>
              </a:rPr>
              <a:t>harsh</a:t>
            </a:r>
            <a:r>
              <a:rPr lang="en-US" sz="2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b="1" dirty="0" smtClean="0">
                <a:latin typeface="Times New Roman"/>
                <a:ea typeface="Calibri"/>
                <a:cs typeface="Times New Roman"/>
              </a:rPr>
              <a:t>and </a:t>
            </a:r>
            <a:r>
              <a:rPr lang="en-US" sz="2200" b="1" dirty="0">
                <a:latin typeface="Times New Roman"/>
                <a:ea typeface="Calibri"/>
                <a:cs typeface="Times New Roman"/>
              </a:rPr>
              <a:t>conservative</a:t>
            </a:r>
            <a:r>
              <a:rPr lang="en-US" sz="2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200" b="1" dirty="0">
                <a:latin typeface="Times New Roman"/>
                <a:ea typeface="Calibri"/>
                <a:cs typeface="Times New Roman"/>
              </a:rPr>
              <a:t>reforms </a:t>
            </a:r>
            <a:r>
              <a:rPr lang="en-US" sz="2200" dirty="0">
                <a:latin typeface="Times New Roman"/>
                <a:ea typeface="Calibri"/>
                <a:cs typeface="Times New Roman"/>
              </a:rPr>
              <a:t>upon its people. </a:t>
            </a:r>
            <a:endParaRPr lang="el-GR" sz="22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en-US" sz="2200" dirty="0" smtClean="0">
                <a:latin typeface="Times New Roman"/>
                <a:ea typeface="Calibri"/>
                <a:cs typeface="Times New Roman"/>
              </a:rPr>
              <a:t>Western </a:t>
            </a:r>
            <a:r>
              <a:rPr lang="en-US" sz="2200" dirty="0">
                <a:latin typeface="Times New Roman"/>
                <a:ea typeface="Calibri"/>
                <a:cs typeface="Times New Roman"/>
              </a:rPr>
              <a:t>media </a:t>
            </a:r>
            <a:r>
              <a:rPr lang="en-US" sz="2200" dirty="0" smtClean="0">
                <a:latin typeface="Times New Roman"/>
                <a:ea typeface="Calibri"/>
                <a:cs typeface="Times New Roman"/>
              </a:rPr>
              <a:t>perpetuates </a:t>
            </a:r>
            <a:r>
              <a:rPr lang="en-US" sz="2200" dirty="0">
                <a:latin typeface="Times New Roman"/>
                <a:ea typeface="Calibri"/>
                <a:cs typeface="Times New Roman"/>
              </a:rPr>
              <a:t>a negative image of Erdogan and pinpoint the repercussions of </a:t>
            </a:r>
            <a:r>
              <a:rPr lang="en-US" sz="2200" dirty="0" smtClean="0">
                <a:latin typeface="Times New Roman"/>
                <a:ea typeface="Calibri"/>
                <a:cs typeface="Times New Roman"/>
              </a:rPr>
              <a:t>his </a:t>
            </a:r>
            <a:r>
              <a:rPr lang="en-US" sz="2200" dirty="0">
                <a:latin typeface="Times New Roman"/>
                <a:ea typeface="Calibri"/>
                <a:cs typeface="Times New Roman"/>
              </a:rPr>
              <a:t>ascendancy to power. </a:t>
            </a:r>
            <a:r>
              <a:rPr lang="en-US" sz="2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en-US" sz="2200" dirty="0" smtClean="0">
                <a:latin typeface="Times New Roman"/>
                <a:ea typeface="Calibri"/>
                <a:cs typeface="Times New Roman"/>
              </a:rPr>
            </a:br>
            <a:r>
              <a:rPr lang="en-US" sz="2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en-US" sz="2200" dirty="0" smtClean="0">
                <a:latin typeface="Times New Roman"/>
                <a:ea typeface="Calibri"/>
                <a:cs typeface="Times New Roman"/>
              </a:rPr>
            </a:br>
            <a:r>
              <a:rPr lang="en-US" sz="2200" dirty="0" smtClean="0">
                <a:latin typeface="Times New Roman"/>
                <a:ea typeface="Calibri"/>
                <a:cs typeface="Times New Roman"/>
              </a:rPr>
              <a:t>*The </a:t>
            </a:r>
            <a:r>
              <a:rPr lang="en-US" sz="2200" dirty="0">
                <a:latin typeface="Times New Roman"/>
                <a:ea typeface="Calibri"/>
                <a:cs typeface="Times New Roman"/>
              </a:rPr>
              <a:t>extensive coverage of the lira crisis clearly depicts the above </a:t>
            </a:r>
            <a:r>
              <a:rPr lang="en-US" sz="2200" dirty="0" smtClean="0">
                <a:latin typeface="Times New Roman"/>
                <a:ea typeface="Calibri"/>
                <a:cs typeface="Times New Roman"/>
              </a:rPr>
              <a:t>point and the </a:t>
            </a:r>
            <a:r>
              <a:rPr lang="en-US" sz="2200" dirty="0">
                <a:latin typeface="Times New Roman"/>
                <a:ea typeface="Calibri"/>
                <a:cs typeface="Times New Roman"/>
              </a:rPr>
              <a:t>total control of the economy by Erdogan will negatively affect the country’s bilateral relations with the West and especially Trump’s USA. </a:t>
            </a:r>
            <a:endParaRPr lang="el-GR" sz="2200" dirty="0">
              <a:latin typeface="Calibri"/>
              <a:ea typeface="Calibri"/>
              <a:cs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60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Western media and Turkey</a:t>
            </a:r>
            <a:endParaRPr lang="el-GR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There is a </a:t>
            </a:r>
            <a:r>
              <a:rPr lang="en-US" sz="2200" u="sng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distinction between the coverage of Turkey and Erdogan </a:t>
            </a:r>
            <a:r>
              <a:rPr lang="en-US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(separate columns for Erdogan and Turkey)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Turkey </a:t>
            </a:r>
            <a:r>
              <a:rPr lang="en-US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 seen through the prism of </a:t>
            </a:r>
            <a:r>
              <a:rPr lang="en-US" sz="22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“Otherness”.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u="sng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Orientalism</a:t>
            </a:r>
            <a:r>
              <a:rPr lang="en-US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dominates media coverage of Turkey</a:t>
            </a:r>
            <a:r>
              <a:rPr lang="en-US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200" u="sng" dirty="0">
                <a:latin typeface="Times New Roman"/>
                <a:ea typeface="Calibri"/>
                <a:cs typeface="Times New Roman"/>
              </a:rPr>
              <a:t>American media portray Turkey as a disloyal ally</a:t>
            </a:r>
            <a:r>
              <a:rPr lang="en-US" sz="2200" dirty="0">
                <a:latin typeface="Times New Roman"/>
                <a:ea typeface="Calibri"/>
                <a:cs typeface="Times New Roman"/>
              </a:rPr>
              <a:t>, capable of jeopardizing US geopolitical interests in the Middle East </a:t>
            </a:r>
            <a:r>
              <a:rPr lang="en-US" sz="2200" dirty="0" smtClean="0">
                <a:latin typeface="Times New Roman"/>
                <a:ea typeface="Calibri"/>
                <a:cs typeface="Times New Roman"/>
              </a:rPr>
              <a:t>(e.g. extensive </a:t>
            </a:r>
            <a:r>
              <a:rPr lang="en-US" sz="2200" dirty="0">
                <a:latin typeface="Times New Roman"/>
                <a:ea typeface="Calibri"/>
                <a:cs typeface="Times New Roman"/>
              </a:rPr>
              <a:t>coverage of Russo-Turkish relations and co-operation in Syria)</a:t>
            </a:r>
            <a:r>
              <a:rPr lang="el-GR" sz="2200" dirty="0">
                <a:latin typeface="Times New Roman"/>
                <a:ea typeface="Calibri"/>
                <a:cs typeface="Times New Roman"/>
              </a:rPr>
              <a:t>.</a:t>
            </a:r>
            <a:endParaRPr lang="el-GR" sz="22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el-GR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el-GR" sz="1600" dirty="0">
              <a:latin typeface="Calibri"/>
              <a:ea typeface="Calibri"/>
              <a:cs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12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422</Words>
  <Application>Microsoft Office PowerPoint</Application>
  <PresentationFormat>Προβολή στην οθόνη (4:3)</PresentationFormat>
  <Paragraphs>63</Paragraphs>
  <Slides>13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R. T. Erdogan, Turkey and Western Media </vt:lpstr>
      <vt:lpstr>Research  Questions </vt:lpstr>
      <vt:lpstr>Methodology</vt:lpstr>
      <vt:lpstr>Media outlets examined</vt:lpstr>
      <vt:lpstr>Headlines</vt:lpstr>
      <vt:lpstr>Magazine covers</vt:lpstr>
      <vt:lpstr>Cartoons </vt:lpstr>
      <vt:lpstr>Western media and Erdogan</vt:lpstr>
      <vt:lpstr>Western media and Turkey</vt:lpstr>
      <vt:lpstr>Orientalism, Islamophobia and Portrayal of “otherness”</vt:lpstr>
      <vt:lpstr>Conclusions</vt:lpstr>
      <vt:lpstr>Bibliography </vt:lpstr>
      <vt:lpstr>Topics for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 Tayip Erdogan and Western media</dc:title>
  <dc:creator>IOANNHS</dc:creator>
  <cp:lastModifiedBy>IOANNHS</cp:lastModifiedBy>
  <cp:revision>27</cp:revision>
  <dcterms:created xsi:type="dcterms:W3CDTF">2018-10-19T12:12:29Z</dcterms:created>
  <dcterms:modified xsi:type="dcterms:W3CDTF">2018-10-23T14:39:56Z</dcterms:modified>
</cp:coreProperties>
</file>