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918" r:id="rId2"/>
  </p:sldMasterIdLst>
  <p:notesMasterIdLst>
    <p:notesMasterId r:id="rId47"/>
  </p:notesMasterIdLst>
  <p:handoutMasterIdLst>
    <p:handoutMasterId r:id="rId48"/>
  </p:handoutMasterIdLst>
  <p:sldIdLst>
    <p:sldId id="342" r:id="rId3"/>
    <p:sldId id="341" r:id="rId4"/>
    <p:sldId id="343" r:id="rId5"/>
    <p:sldId id="344" r:id="rId6"/>
    <p:sldId id="346" r:id="rId7"/>
    <p:sldId id="347" r:id="rId8"/>
    <p:sldId id="348" r:id="rId9"/>
    <p:sldId id="349" r:id="rId10"/>
    <p:sldId id="345" r:id="rId11"/>
    <p:sldId id="350" r:id="rId12"/>
    <p:sldId id="351" r:id="rId13"/>
    <p:sldId id="353" r:id="rId14"/>
    <p:sldId id="373" r:id="rId15"/>
    <p:sldId id="352" r:id="rId16"/>
    <p:sldId id="357" r:id="rId17"/>
    <p:sldId id="358" r:id="rId18"/>
    <p:sldId id="359" r:id="rId19"/>
    <p:sldId id="375" r:id="rId20"/>
    <p:sldId id="360" r:id="rId21"/>
    <p:sldId id="361" r:id="rId22"/>
    <p:sldId id="362" r:id="rId23"/>
    <p:sldId id="363" r:id="rId24"/>
    <p:sldId id="364" r:id="rId25"/>
    <p:sldId id="365" r:id="rId26"/>
    <p:sldId id="366" r:id="rId27"/>
    <p:sldId id="367" r:id="rId28"/>
    <p:sldId id="368" r:id="rId29"/>
    <p:sldId id="369" r:id="rId30"/>
    <p:sldId id="371" r:id="rId31"/>
    <p:sldId id="372" r:id="rId32"/>
    <p:sldId id="256" r:id="rId33"/>
    <p:sldId id="328" r:id="rId34"/>
    <p:sldId id="329" r:id="rId35"/>
    <p:sldId id="331" r:id="rId36"/>
    <p:sldId id="332" r:id="rId37"/>
    <p:sldId id="333" r:id="rId38"/>
    <p:sldId id="334" r:id="rId39"/>
    <p:sldId id="335" r:id="rId40"/>
    <p:sldId id="336" r:id="rId41"/>
    <p:sldId id="337" r:id="rId42"/>
    <p:sldId id="338" r:id="rId43"/>
    <p:sldId id="340" r:id="rId44"/>
    <p:sldId id="354" r:id="rId45"/>
    <p:sldId id="37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B2B2B2"/>
    <a:srgbClr val="6699FF"/>
    <a:srgbClr val="777777"/>
    <a:srgbClr val="333333"/>
    <a:srgbClr val="C0C0C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autoAdjust="0"/>
    <p:restoredTop sz="60571" autoAdjust="0"/>
  </p:normalViewPr>
  <p:slideViewPr>
    <p:cSldViewPr>
      <p:cViewPr varScale="1">
        <p:scale>
          <a:sx n="65" d="100"/>
          <a:sy n="65" d="100"/>
        </p:scale>
        <p:origin x="301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62A1587-E6B8-4C27-9807-EF2FAC711EE9}" type="datetimeFigureOut">
              <a:rPr lang="en-US"/>
              <a:pPr>
                <a:defRPr/>
              </a:pPr>
              <a:t>3/22/18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6C7A7E5-165E-4A74-8DC1-6B01C72368FC}" type="slidenum">
              <a:rPr lang="en-US"/>
              <a:pPr>
                <a:defRPr/>
              </a:pPr>
              <a:t>‹#›</a:t>
            </a:fld>
            <a:endParaRPr lang="en-US"/>
          </a:p>
        </p:txBody>
      </p:sp>
    </p:spTree>
    <p:extLst>
      <p:ext uri="{BB962C8B-B14F-4D97-AF65-F5344CB8AC3E}">
        <p14:creationId xmlns:p14="http://schemas.microsoft.com/office/powerpoint/2010/main" val="40114513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l-GR"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lt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altLang="en-US" noProof="0"/>
              <a:t>Κάντε κλικ για να επεξεργαστείτε τα στυλ κειμένου του υποδείγματος</a:t>
            </a:r>
          </a:p>
          <a:p>
            <a:pPr lvl="1"/>
            <a:r>
              <a:rPr lang="el-GR" altLang="en-US" noProof="0"/>
              <a:t>Δεύτερου επιπέδου</a:t>
            </a:r>
          </a:p>
          <a:p>
            <a:pPr lvl="2"/>
            <a:r>
              <a:rPr lang="el-GR" altLang="en-US" noProof="0"/>
              <a:t>Τρίτου επιπέδου</a:t>
            </a:r>
          </a:p>
          <a:p>
            <a:pPr lvl="3"/>
            <a:r>
              <a:rPr lang="el-GR" altLang="en-US" noProof="0"/>
              <a:t>Τέταρτου επιπέδου</a:t>
            </a:r>
          </a:p>
          <a:p>
            <a:pPr lvl="4"/>
            <a:r>
              <a:rPr lang="el-GR" altLang="en-US" noProof="0"/>
              <a:t>Πέμπτου επιπέδου</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l-GR"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DC9C095-C8DA-4DD0-82C3-16433C088C8A}" type="slidenum">
              <a:rPr lang="el-GR" altLang="en-US"/>
              <a:pPr>
                <a:defRPr/>
              </a:pPr>
              <a:t>‹#›</a:t>
            </a:fld>
            <a:endParaRPr lang="el-GR" altLang="en-US"/>
          </a:p>
        </p:txBody>
      </p:sp>
    </p:spTree>
    <p:extLst>
      <p:ext uri="{BB962C8B-B14F-4D97-AF65-F5344CB8AC3E}">
        <p14:creationId xmlns:p14="http://schemas.microsoft.com/office/powerpoint/2010/main" val="2367506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Foundation_(nonprofit)"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en.wikipedia.org/wiki/G%C3%BCtersloh"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x.doi.org/10.1787/9789264251236-e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1</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z="1200" b="0" i="0"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330856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Indigenous peoples of Europe are the focus of European ethnology, the field of anthropology related to the various indigenous groups that reside in the nations of Europe. According to German monograph </a:t>
            </a:r>
            <a:r>
              <a:rPr lang="en-US" i="1" dirty="0" err="1"/>
              <a:t>Minderheitenrechte</a:t>
            </a:r>
            <a:r>
              <a:rPr lang="en-US" i="1" dirty="0"/>
              <a:t> in Europa</a:t>
            </a:r>
            <a:r>
              <a:rPr lang="en-US" dirty="0"/>
              <a:t> co-edited by Pan and </a:t>
            </a:r>
            <a:r>
              <a:rPr lang="en-US" dirty="0" err="1"/>
              <a:t>Pfeil</a:t>
            </a:r>
            <a:r>
              <a:rPr lang="en-US" dirty="0"/>
              <a:t> (2002) there are 87 distinct peoples of Europe, of which 33 form the majority population in at least one sovereign state, while the remaining 54 constitute ethnic minorities. The total number of national or linguistic minority populations in Europe is estimated at 105 million people, or 14% of 770 million Europeans.</a:t>
            </a:r>
            <a:r>
              <a:rPr lang="en-US" baseline="300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300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But the refugee crisis has highlighted a historical fact: Europe’s cultural, ethnic and religious diversity will increase in a transformative way in the years and decades to come.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12</a:t>
            </a:fld>
            <a:endParaRPr lang="el-GR" altLang="en-US"/>
          </a:p>
        </p:txBody>
      </p:sp>
    </p:spTree>
    <p:extLst>
      <p:ext uri="{BB962C8B-B14F-4D97-AF65-F5344CB8AC3E}">
        <p14:creationId xmlns:p14="http://schemas.microsoft.com/office/powerpoint/2010/main" val="167425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Christianity is still the largest religion in Europe; according to a 2011 survey, 76.2% of Europeans considered themselves Christians. Also according to a study on Religiosity in the European Union in 2012, by Eurobarometer, Christianity is the largest religion in the European Union, accounting for 72% of the EU's population</a:t>
            </a:r>
          </a:p>
          <a:p>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13</a:t>
            </a:fld>
            <a:endParaRPr lang="el-GR" altLang="en-US"/>
          </a:p>
        </p:txBody>
      </p:sp>
    </p:spTree>
    <p:extLst>
      <p:ext uri="{BB962C8B-B14F-4D97-AF65-F5344CB8AC3E}">
        <p14:creationId xmlns:p14="http://schemas.microsoft.com/office/powerpoint/2010/main" val="109388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The refugee crisis has highlighted a historical fact: Europe’s cultural, ethnic and religious diversity will increase in a transformative way in the years and decades to come. </a:t>
            </a:r>
          </a:p>
          <a:p>
            <a:endParaRPr lang="en-US" sz="1200" kern="1200" dirty="0">
              <a:solidFill>
                <a:schemeClr val="tx1"/>
              </a:solidFill>
              <a:effectLst/>
              <a:latin typeface="Arial" charset="0"/>
              <a:ea typeface="+mn-ea"/>
              <a:cs typeface="Arial" charset="0"/>
            </a:endParaRPr>
          </a:p>
          <a:p>
            <a:r>
              <a:rPr lang="en-US" sz="1200" b="0" i="0" u="none" strike="noStrike" kern="1200" dirty="0">
                <a:solidFill>
                  <a:schemeClr val="tx1"/>
                </a:solidFill>
                <a:effectLst/>
                <a:latin typeface="Arial" charset="0"/>
                <a:ea typeface="+mn-ea"/>
                <a:cs typeface="Arial" charset="0"/>
              </a:rPr>
              <a:t>The world’s Muslim population is expected to increase by about 35% in the next 20 years, rising from 1.6 billion in 2010 to 2.2 billion by 2030, according to new population projections by the Pew Research Center’s Forum on Religion &amp; Public Life.</a:t>
            </a:r>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14</a:t>
            </a:fld>
            <a:endParaRPr lang="el-GR" altLang="en-US"/>
          </a:p>
        </p:txBody>
      </p:sp>
    </p:spTree>
    <p:extLst>
      <p:ext uri="{BB962C8B-B14F-4D97-AF65-F5344CB8AC3E}">
        <p14:creationId xmlns:p14="http://schemas.microsoft.com/office/powerpoint/2010/main" val="142395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FDC9C095-C8DA-4DD0-82C3-16433C088C8A}" type="slidenum">
              <a:rPr lang="el-GR" altLang="en-US" smtClean="0"/>
              <a:pPr>
                <a:defRPr/>
              </a:pPr>
              <a:t>27</a:t>
            </a:fld>
            <a:endParaRPr lang="el-GR" altLang="en-US"/>
          </a:p>
        </p:txBody>
      </p:sp>
    </p:spTree>
    <p:extLst>
      <p:ext uri="{BB962C8B-B14F-4D97-AF65-F5344CB8AC3E}">
        <p14:creationId xmlns:p14="http://schemas.microsoft.com/office/powerpoint/2010/main" val="419014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2800" dirty="0"/>
          </a:p>
        </p:txBody>
      </p:sp>
      <p:sp>
        <p:nvSpPr>
          <p:cNvPr id="4" name="Slide Number Placeholder 3"/>
          <p:cNvSpPr>
            <a:spLocks noGrp="1"/>
          </p:cNvSpPr>
          <p:nvPr>
            <p:ph type="sldNum" sz="quarter" idx="10"/>
          </p:nvPr>
        </p:nvSpPr>
        <p:spPr/>
        <p:txBody>
          <a:bodyPr/>
          <a:lstStyle/>
          <a:p>
            <a:pPr>
              <a:defRPr/>
            </a:pPr>
            <a:fld id="{FDC9C095-C8DA-4DD0-82C3-16433C088C8A}" type="slidenum">
              <a:rPr lang="el-GR" altLang="en-US" smtClean="0"/>
              <a:pPr>
                <a:defRPr/>
              </a:pPr>
              <a:t>28</a:t>
            </a:fld>
            <a:endParaRPr lang="el-GR" altLang="en-US"/>
          </a:p>
        </p:txBody>
      </p:sp>
    </p:spTree>
    <p:extLst>
      <p:ext uri="{BB962C8B-B14F-4D97-AF65-F5344CB8AC3E}">
        <p14:creationId xmlns:p14="http://schemas.microsoft.com/office/powerpoint/2010/main" val="249428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FDC9C095-C8DA-4DD0-82C3-16433C088C8A}" type="slidenum">
              <a:rPr lang="el-GR" altLang="en-US" smtClean="0"/>
              <a:pPr>
                <a:defRPr/>
              </a:pPr>
              <a:t>29</a:t>
            </a:fld>
            <a:endParaRPr lang="el-GR" altLang="en-US"/>
          </a:p>
        </p:txBody>
      </p:sp>
    </p:spTree>
    <p:extLst>
      <p:ext uri="{BB962C8B-B14F-4D97-AF65-F5344CB8AC3E}">
        <p14:creationId xmlns:p14="http://schemas.microsoft.com/office/powerpoint/2010/main" val="391073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31</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sz="1200" b="0" i="0" kern="1200" dirty="0">
                <a:solidFill>
                  <a:schemeClr val="tx1"/>
                </a:solidFill>
                <a:latin typeface="Arial" charset="0"/>
                <a:ea typeface="+mn-ea"/>
                <a:cs typeface="Arial" charset="0"/>
              </a:rPr>
              <a:t>All these terms, definitions,</a:t>
            </a:r>
            <a:r>
              <a:rPr lang="en-US" sz="1200" b="0" i="0" kern="1200" baseline="0" dirty="0">
                <a:solidFill>
                  <a:schemeClr val="tx1"/>
                </a:solidFill>
                <a:latin typeface="Arial" charset="0"/>
                <a:ea typeface="+mn-ea"/>
                <a:cs typeface="Arial" charset="0"/>
              </a:rPr>
              <a:t> such as multiculturalism, religion, ethnicity, race, migration (that have been analyzed previously by my teammates) are inseparable with the notion  of INTEGRATION.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Arial" charset="0"/>
                <a:ea typeface="+mn-ea"/>
                <a:cs typeface="Arial" charset="0"/>
              </a:rPr>
              <a:t>So, where does all this leave asylum seekers, refugees and irregular migrants in Europe?</a:t>
            </a:r>
            <a:endParaRPr lang="el-GR" sz="1200" kern="1200" dirty="0">
              <a:solidFill>
                <a:schemeClr val="tx1"/>
              </a:solidFill>
              <a:latin typeface="Arial" charset="0"/>
              <a:ea typeface="+mn-ea"/>
              <a:cs typeface="Arial" charset="0"/>
            </a:endParaRPr>
          </a:p>
          <a:p>
            <a:pPr eaLnBrk="1" hangingPunct="1"/>
            <a:endParaRPr lang="en-US" sz="1200" b="0" i="0"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161781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32</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sz="1200" b="0" i="0" kern="1200" dirty="0">
                <a:solidFill>
                  <a:schemeClr val="tx1"/>
                </a:solidFill>
                <a:latin typeface="Arial" charset="0"/>
                <a:ea typeface="+mn-ea"/>
                <a:cs typeface="Arial" charset="0"/>
              </a:rPr>
              <a:t>Firstly, I strongly</a:t>
            </a:r>
            <a:r>
              <a:rPr lang="en-US" sz="1200" b="0" i="0" kern="1200" baseline="0" dirty="0">
                <a:solidFill>
                  <a:schemeClr val="tx1"/>
                </a:solidFill>
                <a:latin typeface="Arial" charset="0"/>
                <a:ea typeface="+mn-ea"/>
                <a:cs typeface="Arial" charset="0"/>
              </a:rPr>
              <a:t> believe that it is absolutely necessary to start my part of this presentation by clarifying to you the notions of integration and assimilation.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Arial" charset="0"/>
                <a:ea typeface="+mn-ea"/>
                <a:cs typeface="Arial" charset="0"/>
              </a:rPr>
              <a:t>Assimilation</a:t>
            </a:r>
            <a:r>
              <a:rPr lang="en-US" sz="1200" kern="1200" dirty="0">
                <a:solidFill>
                  <a:schemeClr val="tx1"/>
                </a:solidFill>
                <a:latin typeface="Arial" charset="0"/>
                <a:ea typeface="+mn-ea"/>
                <a:cs typeface="Arial" charset="0"/>
              </a:rPr>
              <a:t> is a process of absorbing minority communities into the ways and views of the majority community in a multicultural society. This is absorption that takes place in a one way direction as the minority communities are required to learn the customs and traditions of the majority community giving up their own or modifying them to become acceptable to the majority community. Assimilation has become a dirty word in some ways as it asks people belonging to a minority culture to give up on some aspects of their culture to adopt the ways of the majority culture to be accepted by the majority community. Thus, assimilation happens to be a process where the ethnic minority loses some of its features and adopts some of the features of the majority to appear like the majority community.</a:t>
            </a:r>
            <a:endParaRPr lang="el-GR" sz="1200" kern="1200" dirty="0">
              <a:solidFill>
                <a:schemeClr val="tx1"/>
              </a:solidFill>
              <a:latin typeface="Arial" charset="0"/>
              <a:ea typeface="+mn-ea"/>
              <a:cs typeface="Arial" charset="0"/>
            </a:endParaRPr>
          </a:p>
          <a:p>
            <a:pPr eaLnBrk="1" hangingPunct="1"/>
            <a:endParaRPr lang="en-US" sz="1200" b="0" i="0"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3080405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33</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sz="1200" b="1" kern="1200" dirty="0">
                <a:solidFill>
                  <a:schemeClr val="tx1"/>
                </a:solidFill>
                <a:latin typeface="Arial" charset="0"/>
                <a:ea typeface="+mn-ea"/>
                <a:cs typeface="Arial" charset="0"/>
              </a:rPr>
              <a:t>Integration</a:t>
            </a:r>
            <a:r>
              <a:rPr lang="en-US" sz="1200" kern="1200" dirty="0">
                <a:solidFill>
                  <a:schemeClr val="tx1"/>
                </a:solidFill>
                <a:latin typeface="Arial" charset="0"/>
                <a:ea typeface="+mn-ea"/>
                <a:cs typeface="Arial" charset="0"/>
              </a:rPr>
              <a:t> is a two way process where there are cross influences from both the cultures and both change a small bit to accept the minority culture into the majority culture. This is a process that requires acceptance of the laws and ways of the host country by the people of the minority culture without giving up on their own laws and ways. This happens with modification in both the cultures. However, this is possible in a situation where there are no antagonistic feelings between the two cultures and both accommodate the viewpoints of each other in a bid to live harmoniously together. Integration is a process where the minority cultures take something in from the majority culture to become a part of the majority culture retaining their identity.</a:t>
            </a:r>
            <a:endParaRPr lang="en-US" sz="1200" b="0" i="0"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1109553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34</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Arial" charset="0"/>
              </a:rPr>
              <a:t>Migrants usually come together and live in specific suburbs, </a:t>
            </a:r>
            <a:r>
              <a:rPr lang="en-US" sz="1200" b="1" kern="1200" dirty="0">
                <a:solidFill>
                  <a:schemeClr val="tx1"/>
                </a:solidFill>
                <a:latin typeface="Arial" charset="0"/>
                <a:ea typeface="+mn-ea"/>
                <a:cs typeface="Arial" charset="0"/>
              </a:rPr>
              <a:t>called Ghettos</a:t>
            </a:r>
            <a:r>
              <a:rPr lang="en-US" sz="1200" kern="1200" dirty="0">
                <a:solidFill>
                  <a:schemeClr val="tx1"/>
                </a:solidFill>
                <a:latin typeface="Arial" charset="0"/>
                <a:ea typeface="+mn-ea"/>
                <a:cs typeface="Arial" charset="0"/>
              </a:rPr>
              <a:t>, where they can form a kind of community with people from the same national or religious origin. In these suburbs, they can get by, speaking only their mother language. </a:t>
            </a:r>
          </a:p>
          <a:p>
            <a:pPr eaLnBrk="1" hangingPunct="1"/>
            <a:r>
              <a:rPr lang="en-US" sz="1200" kern="1200" dirty="0">
                <a:solidFill>
                  <a:schemeClr val="tx1"/>
                </a:solidFill>
                <a:latin typeface="Arial" charset="0"/>
                <a:ea typeface="+mn-ea"/>
                <a:cs typeface="Arial" charset="0"/>
              </a:rPr>
              <a:t>It is clear that ghettos are an obstacle to successful integration and this is why EU states should try to adopt policies to avoid them.</a:t>
            </a:r>
          </a:p>
          <a:p>
            <a:pPr eaLnBrk="1" hangingPunct="1"/>
            <a:r>
              <a:rPr lang="en-US" sz="1200" kern="1200" dirty="0">
                <a:solidFill>
                  <a:schemeClr val="tx1"/>
                </a:solidFill>
                <a:latin typeface="Arial" charset="0"/>
                <a:ea typeface="+mn-ea"/>
                <a:cs typeface="Arial" charset="0"/>
              </a:rPr>
              <a:t>The emergence of parallel societies has several dangerous consequences.</a:t>
            </a:r>
            <a:r>
              <a:rPr lang="en-US" sz="1200" kern="1200" baseline="0" dirty="0">
                <a:solidFill>
                  <a:schemeClr val="tx1"/>
                </a:solidFill>
                <a:latin typeface="Arial" charset="0"/>
                <a:ea typeface="+mn-ea"/>
                <a:cs typeface="Arial" charset="0"/>
              </a:rPr>
              <a:t> </a:t>
            </a:r>
            <a:r>
              <a:rPr lang="en-US" sz="1200" kern="1200" dirty="0">
                <a:solidFill>
                  <a:schemeClr val="tx1"/>
                </a:solidFill>
                <a:latin typeface="Arial" charset="0"/>
                <a:ea typeface="+mn-ea"/>
                <a:cs typeface="Arial" charset="0"/>
              </a:rPr>
              <a:t>S</a:t>
            </a:r>
            <a:r>
              <a:rPr lang="en-US" sz="1200" kern="1200" baseline="0" dirty="0">
                <a:solidFill>
                  <a:schemeClr val="tx1"/>
                </a:solidFill>
                <a:latin typeface="Arial" charset="0"/>
                <a:ea typeface="+mn-ea"/>
                <a:cs typeface="Arial" charset="0"/>
              </a:rPr>
              <a:t>ocial and economic deprivation can lead to unrest.</a:t>
            </a:r>
            <a:r>
              <a:rPr lang="en-US" sz="1200" kern="1200" dirty="0">
                <a:solidFill>
                  <a:schemeClr val="tx1"/>
                </a:solidFill>
                <a:latin typeface="Arial" charset="0"/>
                <a:ea typeface="+mn-ea"/>
                <a:cs typeface="Arial" charset="0"/>
              </a:rPr>
              <a:t> </a:t>
            </a:r>
          </a:p>
          <a:p>
            <a:pPr eaLnBrk="1" hangingPunct="1"/>
            <a:r>
              <a:rPr lang="en-US" sz="1200" b="0" i="0" kern="1200" dirty="0">
                <a:solidFill>
                  <a:schemeClr val="tx1"/>
                </a:solidFill>
                <a:latin typeface="Arial" charset="0"/>
                <a:ea typeface="+mn-ea"/>
                <a:cs typeface="Arial" charset="0"/>
              </a:rPr>
              <a:t>Such isolation contributes to mutual alienation between</a:t>
            </a:r>
            <a:r>
              <a:rPr lang="en-US" sz="1200" b="0" i="0" kern="1200" baseline="0" dirty="0">
                <a:solidFill>
                  <a:schemeClr val="tx1"/>
                </a:solidFill>
                <a:latin typeface="Arial" charset="0"/>
                <a:ea typeface="+mn-ea"/>
                <a:cs typeface="Arial" charset="0"/>
              </a:rPr>
              <a:t> the society in question and the larger community surrounding it.</a:t>
            </a:r>
          </a:p>
          <a:p>
            <a:pPr eaLnBrk="1" hangingPunct="1"/>
            <a:endParaRPr lang="en-US" sz="1200" b="0" i="0"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286997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2</a:t>
            </a:fld>
            <a:endParaRPr lang="el-GR" altLang="en-US"/>
          </a:p>
        </p:txBody>
      </p:sp>
    </p:spTree>
    <p:extLst>
      <p:ext uri="{BB962C8B-B14F-4D97-AF65-F5344CB8AC3E}">
        <p14:creationId xmlns:p14="http://schemas.microsoft.com/office/powerpoint/2010/main" val="237110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35</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sz="1200" b="1" kern="1200" dirty="0">
                <a:solidFill>
                  <a:schemeClr val="tx1"/>
                </a:solidFill>
                <a:latin typeface="Arial" charset="0"/>
                <a:ea typeface="+mn-ea"/>
                <a:cs typeface="Arial" charset="0"/>
              </a:rPr>
              <a:t>In France</a:t>
            </a:r>
            <a:r>
              <a:rPr lang="en-US" sz="1200" kern="1200" dirty="0">
                <a:solidFill>
                  <a:schemeClr val="tx1"/>
                </a:solidFill>
                <a:latin typeface="Arial" charset="0"/>
                <a:ea typeface="+mn-ea"/>
                <a:cs typeface="Arial" charset="0"/>
              </a:rPr>
              <a:t>, for example, there are 717 ‘sensitive urban zones’, mostly in the suburbs of large cities (known as ‘</a:t>
            </a:r>
            <a:r>
              <a:rPr lang="en-US" sz="1200" kern="1200" dirty="0" err="1">
                <a:solidFill>
                  <a:schemeClr val="tx1"/>
                </a:solidFill>
                <a:latin typeface="Arial" charset="0"/>
                <a:ea typeface="+mn-ea"/>
                <a:cs typeface="Arial" charset="0"/>
              </a:rPr>
              <a:t>banlieuses</a:t>
            </a:r>
            <a:r>
              <a:rPr lang="en-US" sz="1200" kern="1200" dirty="0">
                <a:solidFill>
                  <a:schemeClr val="tx1"/>
                </a:solidFill>
                <a:latin typeface="Arial" charset="0"/>
                <a:ea typeface="+mn-ea"/>
                <a:cs typeface="Arial" charset="0"/>
              </a:rPr>
              <a:t>‘). These neighborhoods have twice the national rate of unemployment, over 35% of the inhabitants are below the national poverty line, and over 50% are of foreign origin. EUROSTAT confirms that, long term unemployment as a percentage of total unemployment, has increased for the non-EU-born population from 28.4 % in 2009 to 51.2 % in 2015, after a decrease from 2008 to 2009. It seems that the integration followed so far is somewhat failing.</a:t>
            </a:r>
            <a:endParaRPr lang="el-GR" sz="1200" kern="1200" dirty="0">
              <a:solidFill>
                <a:schemeClr val="tx1"/>
              </a:solidFill>
              <a:latin typeface="Arial" charset="0"/>
              <a:ea typeface="+mn-ea"/>
              <a:cs typeface="Arial" charset="0"/>
            </a:endParaRPr>
          </a:p>
          <a:p>
            <a:r>
              <a:rPr lang="en-US" sz="1200" kern="1200" dirty="0">
                <a:solidFill>
                  <a:srgbClr val="FF0000"/>
                </a:solidFill>
                <a:latin typeface="Arial" charset="0"/>
                <a:ea typeface="+mn-ea"/>
                <a:cs typeface="Arial" charset="0"/>
              </a:rPr>
              <a:t>http://ec.europa.eu/eurostat/statistics-explained/index.php/Unemployment_statistics</a:t>
            </a:r>
            <a:endParaRPr lang="el-GR" sz="1200" kern="1200" dirty="0">
              <a:solidFill>
                <a:srgbClr val="FF0000"/>
              </a:solidFill>
              <a:latin typeface="Arial" charset="0"/>
              <a:ea typeface="+mn-ea"/>
              <a:cs typeface="Arial" charset="0"/>
            </a:endParaRPr>
          </a:p>
          <a:p>
            <a:pPr eaLnBrk="1" hangingPunct="1"/>
            <a:endParaRPr lang="en-US" sz="1200" b="0" i="0"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1476737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36</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sz="1200" b="1" kern="1200" dirty="0">
                <a:solidFill>
                  <a:schemeClr val="tx1"/>
                </a:solidFill>
                <a:latin typeface="Arial" charset="0"/>
                <a:ea typeface="+mn-ea"/>
                <a:cs typeface="Arial" charset="0"/>
              </a:rPr>
              <a:t>Wha</a:t>
            </a:r>
            <a:r>
              <a:rPr lang="en-US" sz="1200" b="1" kern="1200" baseline="0" dirty="0">
                <a:solidFill>
                  <a:schemeClr val="tx1"/>
                </a:solidFill>
                <a:latin typeface="Arial" charset="0"/>
                <a:ea typeface="+mn-ea"/>
                <a:cs typeface="Arial" charset="0"/>
              </a:rPr>
              <a:t>t about</a:t>
            </a:r>
            <a:r>
              <a:rPr lang="en-US" sz="1200" b="1" kern="1200" dirty="0">
                <a:solidFill>
                  <a:schemeClr val="tx1"/>
                </a:solidFill>
                <a:latin typeface="Arial" charset="0"/>
                <a:ea typeface="+mn-ea"/>
                <a:cs typeface="Arial" charset="0"/>
              </a:rPr>
              <a:t> UK?</a:t>
            </a:r>
          </a:p>
          <a:p>
            <a:r>
              <a:rPr lang="en-US" sz="1200" kern="1200" dirty="0">
                <a:solidFill>
                  <a:schemeClr val="tx1"/>
                </a:solidFill>
                <a:latin typeface="Arial" charset="0"/>
                <a:ea typeface="+mn-ea"/>
                <a:cs typeface="Arial" charset="0"/>
              </a:rPr>
              <a:t>The effect of dense concentration of people of the same religious or national group, comes at a price. </a:t>
            </a:r>
          </a:p>
          <a:p>
            <a:r>
              <a:rPr lang="en-US" sz="1200" kern="1200" dirty="0">
                <a:solidFill>
                  <a:schemeClr val="tx1"/>
                </a:solidFill>
                <a:latin typeface="Arial" charset="0"/>
                <a:ea typeface="+mn-ea"/>
                <a:cs typeface="Arial" charset="0"/>
              </a:rPr>
              <a:t>For example, in a survey conducted by ICM Research, in 2016, in the UK for Channel 4, 23% of British Muslims said Islamic </a:t>
            </a:r>
            <a:r>
              <a:rPr lang="en-US" sz="1200" kern="1200" dirty="0" err="1">
                <a:solidFill>
                  <a:schemeClr val="tx1"/>
                </a:solidFill>
                <a:latin typeface="Arial" charset="0"/>
                <a:ea typeface="+mn-ea"/>
                <a:cs typeface="Arial" charset="0"/>
              </a:rPr>
              <a:t>Sharia</a:t>
            </a:r>
            <a:r>
              <a:rPr lang="en-US" sz="1200" kern="1200" dirty="0">
                <a:solidFill>
                  <a:schemeClr val="tx1"/>
                </a:solidFill>
                <a:latin typeface="Arial" charset="0"/>
                <a:ea typeface="+mn-ea"/>
                <a:cs typeface="Arial" charset="0"/>
              </a:rPr>
              <a:t> law should replace British law in areas with large Muslim populations.</a:t>
            </a:r>
          </a:p>
          <a:p>
            <a:r>
              <a:rPr lang="en-US" sz="1200" kern="1200" dirty="0">
                <a:solidFill>
                  <a:schemeClr val="tx1"/>
                </a:solidFill>
                <a:latin typeface="Arial" charset="0"/>
                <a:ea typeface="+mn-ea"/>
                <a:cs typeface="Arial" charset="0"/>
              </a:rPr>
              <a:t>Kern </a:t>
            </a:r>
            <a:r>
              <a:rPr lang="en-US" sz="1200" kern="1200" dirty="0" err="1">
                <a:solidFill>
                  <a:schemeClr val="tx1"/>
                </a:solidFill>
                <a:latin typeface="Arial" charset="0"/>
                <a:ea typeface="+mn-ea"/>
                <a:cs typeface="Arial" charset="0"/>
              </a:rPr>
              <a:t>Soeren</a:t>
            </a:r>
            <a:r>
              <a:rPr lang="en-US" sz="1200" kern="1200" dirty="0">
                <a:solidFill>
                  <a:schemeClr val="tx1"/>
                </a:solidFill>
                <a:latin typeface="Arial" charset="0"/>
                <a:ea typeface="+mn-ea"/>
                <a:cs typeface="Arial" charset="0"/>
              </a:rPr>
              <a:t>, (17 April 2016), </a:t>
            </a:r>
            <a:r>
              <a:rPr lang="en-US" sz="1200" i="1" kern="1200" dirty="0">
                <a:solidFill>
                  <a:schemeClr val="tx1"/>
                </a:solidFill>
                <a:latin typeface="Arial" charset="0"/>
                <a:ea typeface="+mn-ea"/>
                <a:cs typeface="Arial" charset="0"/>
              </a:rPr>
              <a:t>UK: What British Muslims really think</a:t>
            </a:r>
            <a:r>
              <a:rPr lang="en-US" sz="1200" kern="1200" dirty="0">
                <a:solidFill>
                  <a:schemeClr val="tx1"/>
                </a:solidFill>
                <a:latin typeface="Arial" charset="0"/>
                <a:ea typeface="+mn-ea"/>
                <a:cs typeface="Arial" charset="0"/>
              </a:rPr>
              <a:t>, Retrieved fromhttps://www.gatestoneinstitute.org/7861/british-muslims-survey  </a:t>
            </a:r>
            <a:endParaRPr lang="el-GR" sz="1200" kern="1200" dirty="0">
              <a:solidFill>
                <a:schemeClr val="tx1"/>
              </a:solidFill>
              <a:latin typeface="Arial" charset="0"/>
              <a:ea typeface="+mn-ea"/>
              <a:cs typeface="Arial" charset="0"/>
            </a:endParaRPr>
          </a:p>
          <a:p>
            <a:r>
              <a:rPr lang="en-US" sz="1200" b="0" i="0" kern="1200" dirty="0">
                <a:solidFill>
                  <a:schemeClr val="tx1"/>
                </a:solidFill>
                <a:latin typeface="Arial" charset="0"/>
                <a:ea typeface="+mn-ea"/>
                <a:cs typeface="Arial" charset="0"/>
              </a:rPr>
              <a:t>On social issues, almost a third (31%) of British Muslims </a:t>
            </a:r>
            <a:r>
              <a:rPr lang="en-US" sz="1200" b="1" i="0" kern="1200" dirty="0">
                <a:solidFill>
                  <a:schemeClr val="tx1"/>
                </a:solidFill>
                <a:latin typeface="Arial" charset="0"/>
                <a:ea typeface="+mn-ea"/>
                <a:cs typeface="Arial" charset="0"/>
              </a:rPr>
              <a:t>surveyed in UK’s</a:t>
            </a:r>
            <a:r>
              <a:rPr lang="en-US" sz="1200" b="1" i="0" kern="1200" baseline="0" dirty="0">
                <a:solidFill>
                  <a:schemeClr val="tx1"/>
                </a:solidFill>
                <a:latin typeface="Arial" charset="0"/>
                <a:ea typeface="+mn-ea"/>
                <a:cs typeface="Arial" charset="0"/>
              </a:rPr>
              <a:t> GHETOOS</a:t>
            </a:r>
            <a:r>
              <a:rPr lang="en-US" sz="1200" b="1" i="0" kern="1200" dirty="0">
                <a:solidFill>
                  <a:schemeClr val="tx1"/>
                </a:solidFill>
                <a:latin typeface="Arial" charset="0"/>
                <a:ea typeface="+mn-ea"/>
                <a:cs typeface="Arial" charset="0"/>
              </a:rPr>
              <a:t> </a:t>
            </a:r>
            <a:r>
              <a:rPr lang="en-US" sz="1200" b="0" i="0" kern="1200" dirty="0">
                <a:solidFill>
                  <a:schemeClr val="tx1"/>
                </a:solidFill>
                <a:latin typeface="Arial" charset="0"/>
                <a:ea typeface="+mn-ea"/>
                <a:cs typeface="Arial" charset="0"/>
              </a:rPr>
              <a:t>think polygamy should be legalized. Among 18-to-24-year-olds, 35% think it is acceptable to have more than one wife.</a:t>
            </a:r>
          </a:p>
        </p:txBody>
      </p:sp>
    </p:spTree>
    <p:extLst>
      <p:ext uri="{BB962C8B-B14F-4D97-AF65-F5344CB8AC3E}">
        <p14:creationId xmlns:p14="http://schemas.microsoft.com/office/powerpoint/2010/main" val="428036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37</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sz="1200" b="1" kern="1200" dirty="0">
                <a:solidFill>
                  <a:schemeClr val="tx1"/>
                </a:solidFill>
                <a:latin typeface="Arial" charset="0"/>
                <a:ea typeface="+mn-ea"/>
                <a:cs typeface="Arial" charset="0"/>
              </a:rPr>
              <a:t>Let’s</a:t>
            </a:r>
            <a:r>
              <a:rPr lang="en-US" sz="1200" b="1" kern="1200" baseline="0" dirty="0">
                <a:solidFill>
                  <a:schemeClr val="tx1"/>
                </a:solidFill>
                <a:latin typeface="Arial" charset="0"/>
                <a:ea typeface="+mn-ea"/>
                <a:cs typeface="Arial" charset="0"/>
              </a:rPr>
              <a:t> see what happened in Sweden… </a:t>
            </a:r>
          </a:p>
          <a:p>
            <a:r>
              <a:rPr lang="en-US" sz="1200" b="1" kern="1200" baseline="0" dirty="0">
                <a:solidFill>
                  <a:schemeClr val="tx1"/>
                </a:solidFill>
                <a:latin typeface="Arial" charset="0"/>
                <a:ea typeface="+mn-ea"/>
                <a:cs typeface="Arial" charset="0"/>
              </a:rPr>
              <a:t>Sorry for the chosen images which might be little bit frustrating.( I chose them on purpose)</a:t>
            </a:r>
          </a:p>
          <a:p>
            <a:r>
              <a:rPr lang="en-US" sz="1200" kern="1200" dirty="0">
                <a:solidFill>
                  <a:schemeClr val="tx1"/>
                </a:solidFill>
                <a:latin typeface="Arial" charset="0"/>
                <a:ea typeface="+mn-ea"/>
                <a:cs typeface="Arial" charset="0"/>
              </a:rPr>
              <a:t>Sweden is a case study worth focusing on. </a:t>
            </a:r>
          </a:p>
          <a:p>
            <a:r>
              <a:rPr lang="en-US" sz="1200" kern="1200" dirty="0">
                <a:solidFill>
                  <a:schemeClr val="tx1"/>
                </a:solidFill>
                <a:latin typeface="Arial" charset="0"/>
                <a:ea typeface="+mn-ea"/>
                <a:cs typeface="Arial" charset="0"/>
              </a:rPr>
              <a:t>Sweden has adopted some of the most generous immigration policies, which are essential to the image of a country that (like Canada) prides itself as a moral superpower. </a:t>
            </a:r>
          </a:p>
          <a:p>
            <a:r>
              <a:rPr lang="en-US" sz="1200" kern="1200" dirty="0">
                <a:solidFill>
                  <a:schemeClr val="tx1"/>
                </a:solidFill>
                <a:latin typeface="Arial" charset="0"/>
                <a:ea typeface="+mn-ea"/>
                <a:cs typeface="Arial" charset="0"/>
              </a:rPr>
              <a:t>In fact Sweden takes in more refugees per capita than any other EU country. </a:t>
            </a:r>
          </a:p>
          <a:p>
            <a:r>
              <a:rPr lang="en-US" sz="1200" kern="1200" dirty="0">
                <a:solidFill>
                  <a:schemeClr val="tx1"/>
                </a:solidFill>
                <a:latin typeface="Arial" charset="0"/>
                <a:ea typeface="+mn-ea"/>
                <a:cs typeface="Arial" charset="0"/>
              </a:rPr>
              <a:t>Immigrants – mainly from the Middle East and Africa – now make up about 16 per cent of the population, while questioning the political consensus over the issue of immigration is regarded as xenophobic and hateful. </a:t>
            </a:r>
            <a:endParaRPr lang="el-GR" sz="1200" kern="1200" dirty="0">
              <a:solidFill>
                <a:schemeClr val="tx1"/>
              </a:solidFill>
              <a:latin typeface="Arial" charset="0"/>
              <a:ea typeface="+mn-ea"/>
              <a:cs typeface="Arial" charset="0"/>
            </a:endParaRPr>
          </a:p>
          <a:p>
            <a:endParaRPr lang="el-GR" sz="1200" kern="1200" dirty="0">
              <a:solidFill>
                <a:schemeClr val="tx1"/>
              </a:solidFill>
              <a:latin typeface="Arial" charset="0"/>
              <a:ea typeface="+mn-ea"/>
              <a:cs typeface="Arial" charset="0"/>
            </a:endParaRPr>
          </a:p>
          <a:p>
            <a:endParaRPr lang="en-US" sz="1200" b="1"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11792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38</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sz="1200" kern="1200" dirty="0" err="1">
                <a:solidFill>
                  <a:schemeClr val="tx1"/>
                </a:solidFill>
                <a:latin typeface="Arial" charset="0"/>
                <a:ea typeface="+mn-ea"/>
                <a:cs typeface="Arial" charset="0"/>
              </a:rPr>
              <a:t>Tino</a:t>
            </a:r>
            <a:r>
              <a:rPr lang="en-US" sz="1200" kern="1200" dirty="0">
                <a:solidFill>
                  <a:schemeClr val="tx1"/>
                </a:solidFill>
                <a:latin typeface="Arial" charset="0"/>
                <a:ea typeface="+mn-ea"/>
                <a:cs typeface="Arial" charset="0"/>
              </a:rPr>
              <a:t> </a:t>
            </a:r>
            <a:r>
              <a:rPr lang="en-US" sz="1200" kern="1200" dirty="0" err="1">
                <a:solidFill>
                  <a:schemeClr val="tx1"/>
                </a:solidFill>
                <a:latin typeface="Arial" charset="0"/>
                <a:ea typeface="+mn-ea"/>
                <a:cs typeface="Arial" charset="0"/>
              </a:rPr>
              <a:t>Sanandaji</a:t>
            </a:r>
            <a:r>
              <a:rPr lang="en-US" sz="1200" kern="1200" dirty="0">
                <a:solidFill>
                  <a:schemeClr val="tx1"/>
                </a:solidFill>
                <a:latin typeface="Arial" charset="0"/>
                <a:ea typeface="+mn-ea"/>
                <a:cs typeface="Arial" charset="0"/>
              </a:rPr>
              <a:t>, a Kurdish-Swedish economist and specialist on immigration issues observes, there has been a lack of integration among non-European refugees.</a:t>
            </a:r>
          </a:p>
          <a:p>
            <a:r>
              <a:rPr lang="en-US" sz="1200" kern="1200" dirty="0">
                <a:solidFill>
                  <a:schemeClr val="tx1"/>
                </a:solidFill>
                <a:latin typeface="Arial" charset="0"/>
                <a:ea typeface="+mn-ea"/>
                <a:cs typeface="Arial" charset="0"/>
              </a:rPr>
              <a:t>Forty-eight percent of immigrants of working age are unemployed. Even after 15 years in Sweden, their employment rates reach only about 60 percent. Sweden has the biggest employment gap in the EU between natives and non-natives. Forty-two percent of the long-term unemployed are immigrants while fifty-eight percent of welfare payments go to immigrants. </a:t>
            </a:r>
          </a:p>
          <a:p>
            <a:r>
              <a:rPr lang="en-US" sz="1200" kern="1200" dirty="0">
                <a:solidFill>
                  <a:schemeClr val="tx1"/>
                </a:solidFill>
                <a:latin typeface="Arial" charset="0"/>
                <a:ea typeface="+mn-ea"/>
                <a:cs typeface="Arial" charset="0"/>
              </a:rPr>
              <a:t>Forty-five percent of children with low test scores are immigrants. Immigrants on average earn less than 40 percent than Swedes do. The majority of people charged with murder, rape and robbery are either first- or second-generation immigrants. And that is not the fault of the Swedish state or of the immigrants. Sweden’s labor market is highly skills-intensive, and even low-skilled Swedes can’t get work. </a:t>
            </a:r>
          </a:p>
          <a:p>
            <a:r>
              <a:rPr lang="en-US" sz="1200" kern="1200" dirty="0">
                <a:solidFill>
                  <a:schemeClr val="tx1"/>
                </a:solidFill>
                <a:latin typeface="Arial" charset="0"/>
                <a:ea typeface="+mn-ea"/>
                <a:cs typeface="Arial" charset="0"/>
              </a:rPr>
              <a:t>The perceptions of risk from immigration are diverging and although the issue is intentionally ignored, realities and statistics eventually surface. According to a recent opinion poll, 58 per cent of Swedes believe there is too much immigration.</a:t>
            </a:r>
          </a:p>
          <a:p>
            <a:r>
              <a:rPr lang="en-US" sz="1200" b="1" kern="1200" dirty="0">
                <a:solidFill>
                  <a:schemeClr val="tx1"/>
                </a:solidFill>
                <a:latin typeface="Arial" charset="0"/>
                <a:ea typeface="+mn-ea"/>
                <a:cs typeface="Arial" charset="0"/>
              </a:rPr>
              <a:t>Sweden is a great case study </a:t>
            </a:r>
            <a:r>
              <a:rPr lang="en-US" sz="1200" kern="1200" dirty="0">
                <a:solidFill>
                  <a:schemeClr val="tx1"/>
                </a:solidFill>
                <a:latin typeface="Arial" charset="0"/>
                <a:ea typeface="+mn-ea"/>
                <a:cs typeface="Arial" charset="0"/>
              </a:rPr>
              <a:t>for anyone who believes that the EU is capable of </a:t>
            </a:r>
            <a:r>
              <a:rPr lang="en-US" sz="1200" b="1" kern="1200" dirty="0">
                <a:solidFill>
                  <a:schemeClr val="tx1"/>
                </a:solidFill>
                <a:latin typeface="Arial" charset="0"/>
                <a:ea typeface="+mn-ea"/>
                <a:cs typeface="Arial" charset="0"/>
              </a:rPr>
              <a:t>assimilating</a:t>
            </a:r>
            <a:r>
              <a:rPr lang="en-US" sz="1200" kern="1200" dirty="0">
                <a:solidFill>
                  <a:schemeClr val="tx1"/>
                </a:solidFill>
                <a:latin typeface="Arial" charset="0"/>
                <a:ea typeface="+mn-ea"/>
                <a:cs typeface="Arial" charset="0"/>
              </a:rPr>
              <a:t> the hundreds of thousands of refugees and migrants who have arrived in the EU member states in just over a year or the millions more who are desperately poised to follow the same path.</a:t>
            </a:r>
          </a:p>
          <a:p>
            <a:endParaRPr lang="en-US" sz="1200" kern="1200" dirty="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latin typeface="Arial" charset="0"/>
                <a:ea typeface="+mn-ea"/>
                <a:cs typeface="Arial" charset="0"/>
              </a:rPr>
              <a:t>Wente</a:t>
            </a:r>
            <a:r>
              <a:rPr lang="en-US" sz="1200" kern="1200" dirty="0">
                <a:solidFill>
                  <a:schemeClr val="tx1"/>
                </a:solidFill>
                <a:latin typeface="Arial" charset="0"/>
                <a:ea typeface="+mn-ea"/>
                <a:cs typeface="Arial" charset="0"/>
              </a:rPr>
              <a:t> Margaret, (11 September 2015), </a:t>
            </a:r>
            <a:r>
              <a:rPr lang="en-US" sz="1200" i="1" kern="1200" dirty="0">
                <a:solidFill>
                  <a:schemeClr val="tx1"/>
                </a:solidFill>
                <a:latin typeface="Arial" charset="0"/>
                <a:ea typeface="+mn-ea"/>
                <a:cs typeface="Arial" charset="0"/>
              </a:rPr>
              <a:t>Sweden’s Ugly Immigration problem</a:t>
            </a:r>
            <a:r>
              <a:rPr lang="en-US" sz="1200" kern="1200" dirty="0">
                <a:solidFill>
                  <a:schemeClr val="tx1"/>
                </a:solidFill>
                <a:latin typeface="Arial" charset="0"/>
                <a:ea typeface="+mn-ea"/>
                <a:cs typeface="Arial" charset="0"/>
              </a:rPr>
              <a:t>, http://www.theglobeandmail.com/opinion/swedens-ugly-immigration-problem/article26338254/  </a:t>
            </a:r>
            <a:endParaRPr lang="el-GR" sz="1200" kern="1200" dirty="0">
              <a:solidFill>
                <a:schemeClr val="tx1"/>
              </a:solidFill>
              <a:latin typeface="Arial" charset="0"/>
              <a:ea typeface="+mn-ea"/>
              <a:cs typeface="Arial" charset="0"/>
            </a:endParaRPr>
          </a:p>
          <a:p>
            <a:endParaRPr lang="en-US" sz="1200" b="1"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4014909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39</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sz="1200" kern="1200" dirty="0">
                <a:solidFill>
                  <a:schemeClr val="tx1"/>
                </a:solidFill>
                <a:latin typeface="Arial" charset="0"/>
                <a:ea typeface="+mn-ea"/>
                <a:cs typeface="Arial" charset="0"/>
              </a:rPr>
              <a:t>According to the </a:t>
            </a:r>
            <a:r>
              <a:rPr lang="en-US" sz="1200" b="1" kern="1200" dirty="0">
                <a:solidFill>
                  <a:schemeClr val="tx1"/>
                </a:solidFill>
                <a:latin typeface="Arial" charset="0"/>
                <a:ea typeface="+mn-ea"/>
                <a:cs typeface="Arial" charset="0"/>
              </a:rPr>
              <a:t>Bertelsmann </a:t>
            </a:r>
            <a:r>
              <a:rPr lang="en-US" sz="1200" b="1" kern="1200" dirty="0" err="1">
                <a:solidFill>
                  <a:schemeClr val="tx1"/>
                </a:solidFill>
                <a:latin typeface="Arial" charset="0"/>
                <a:ea typeface="+mn-ea"/>
                <a:cs typeface="Arial" charset="0"/>
              </a:rPr>
              <a:t>Stiftung</a:t>
            </a:r>
            <a:r>
              <a:rPr lang="en-US" sz="1200" kern="1200" dirty="0">
                <a:solidFill>
                  <a:schemeClr val="tx1"/>
                </a:solidFill>
                <a:latin typeface="Arial" charset="0"/>
                <a:ea typeface="+mn-ea"/>
                <a:cs typeface="Arial" charset="0"/>
              </a:rPr>
              <a:t> which is an independent </a:t>
            </a:r>
            <a:r>
              <a:rPr lang="en-US" sz="1200" u="sng" kern="1200" dirty="0">
                <a:solidFill>
                  <a:schemeClr val="tx1"/>
                </a:solidFill>
                <a:latin typeface="Arial" charset="0"/>
                <a:ea typeface="+mn-ea"/>
                <a:cs typeface="Arial" charset="0"/>
                <a:hlinkClick r:id="rId3" tooltip="Foundation (nonprofit)"/>
              </a:rPr>
              <a:t>foundation</a:t>
            </a:r>
            <a:r>
              <a:rPr lang="en-US" sz="1200" kern="1200" dirty="0">
                <a:solidFill>
                  <a:schemeClr val="tx1"/>
                </a:solidFill>
                <a:latin typeface="Arial" charset="0"/>
                <a:ea typeface="+mn-ea"/>
                <a:cs typeface="Arial" charset="0"/>
              </a:rPr>
              <a:t> under private law, based in </a:t>
            </a:r>
            <a:r>
              <a:rPr lang="en-US" sz="1200" u="sng" kern="1200" dirty="0" err="1">
                <a:solidFill>
                  <a:schemeClr val="tx1"/>
                </a:solidFill>
                <a:latin typeface="Arial" charset="0"/>
                <a:ea typeface="+mn-ea"/>
                <a:cs typeface="Arial" charset="0"/>
                <a:hlinkClick r:id="rId4" tooltip="Gütersloh"/>
              </a:rPr>
              <a:t>Gütersloh</a:t>
            </a:r>
            <a:r>
              <a:rPr lang="en-US" sz="1200" kern="1200" dirty="0">
                <a:solidFill>
                  <a:schemeClr val="tx1"/>
                </a:solidFill>
                <a:latin typeface="Arial" charset="0"/>
                <a:ea typeface="+mn-ea"/>
                <a:cs typeface="Arial" charset="0"/>
              </a:rPr>
              <a:t>, Germany,</a:t>
            </a:r>
          </a:p>
          <a:p>
            <a:r>
              <a:rPr lang="en-US" sz="1200" kern="1200" dirty="0">
                <a:solidFill>
                  <a:schemeClr val="tx1"/>
                </a:solidFill>
                <a:latin typeface="Arial" charset="0"/>
                <a:ea typeface="+mn-ea"/>
                <a:cs typeface="Arial" charset="0"/>
              </a:rPr>
              <a:t>The integration of Muslim immigrants in Western Europe is making clear progress.</a:t>
            </a:r>
          </a:p>
          <a:p>
            <a:r>
              <a:rPr lang="en-US" sz="1200" kern="1200" dirty="0">
                <a:solidFill>
                  <a:schemeClr val="tx1"/>
                </a:solidFill>
                <a:latin typeface="Arial" charset="0"/>
                <a:ea typeface="+mn-ea"/>
                <a:cs typeface="Arial" charset="0"/>
              </a:rPr>
              <a:t>This is evident in the findings of this foundation, which investigated the language competence, education, working life and interreligious contacts of Muslims in France, the UK, Austria, Germany and Switzerland.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none" kern="1200" dirty="0">
                <a:solidFill>
                  <a:schemeClr val="tx1"/>
                </a:solidFill>
                <a:latin typeface="Arial" charset="0"/>
                <a:ea typeface="+mn-ea"/>
                <a:cs typeface="Arial" charset="0"/>
              </a:rPr>
              <a:t>(</a:t>
            </a:r>
            <a:r>
              <a:rPr lang="en-US" sz="1200" b="1" u="none" kern="1200" dirty="0" err="1">
                <a:solidFill>
                  <a:schemeClr val="tx1"/>
                </a:solidFill>
                <a:latin typeface="Arial" charset="0"/>
                <a:ea typeface="+mn-ea"/>
                <a:cs typeface="Arial" charset="0"/>
              </a:rPr>
              <a:t>kl</a:t>
            </a:r>
            <a:r>
              <a:rPr lang="en-US" sz="1200" b="1" u="none" kern="1200" dirty="0">
                <a:solidFill>
                  <a:schemeClr val="tx1"/>
                </a:solidFill>
                <a:latin typeface="Arial" charset="0"/>
                <a:ea typeface="+mn-ea"/>
                <a:cs typeface="Arial" charset="0"/>
              </a:rPr>
              <a:t>) According to its</a:t>
            </a:r>
            <a:r>
              <a:rPr lang="en-US" sz="1200" b="1" u="none" kern="1200" baseline="0" dirty="0">
                <a:solidFill>
                  <a:schemeClr val="tx1"/>
                </a:solidFill>
                <a:latin typeface="Arial" charset="0"/>
                <a:ea typeface="+mn-ea"/>
                <a:cs typeface="Arial" charset="0"/>
              </a:rPr>
              <a:t> survey, r</a:t>
            </a:r>
            <a:r>
              <a:rPr lang="en-US" sz="1200" b="1" u="none" kern="1200" dirty="0">
                <a:solidFill>
                  <a:schemeClr val="tx1"/>
                </a:solidFill>
                <a:latin typeface="Arial" charset="0"/>
                <a:ea typeface="+mn-ea"/>
                <a:cs typeface="Arial" charset="0"/>
              </a:rPr>
              <a:t>eligious affiliation does not OR AT LEAST SHOULD NOT impede integration.</a:t>
            </a:r>
          </a:p>
          <a:p>
            <a:r>
              <a:rPr lang="en-US" sz="1200" b="1" kern="1200" dirty="0">
                <a:solidFill>
                  <a:schemeClr val="tx1"/>
                </a:solidFill>
                <a:latin typeface="Arial" charset="0"/>
                <a:ea typeface="+mn-ea"/>
                <a:cs typeface="Arial" charset="0"/>
              </a:rPr>
              <a:t>(</a:t>
            </a:r>
            <a:r>
              <a:rPr lang="en-US" sz="1200" b="1" kern="1200" dirty="0" err="1">
                <a:solidFill>
                  <a:schemeClr val="tx1"/>
                </a:solidFill>
                <a:latin typeface="Arial" charset="0"/>
                <a:ea typeface="+mn-ea"/>
                <a:cs typeface="Arial" charset="0"/>
              </a:rPr>
              <a:t>kl</a:t>
            </a:r>
            <a:r>
              <a:rPr lang="en-US" sz="1200" b="1" kern="1200" dirty="0">
                <a:solidFill>
                  <a:schemeClr val="tx1"/>
                </a:solidFill>
                <a:latin typeface="Arial" charset="0"/>
                <a:ea typeface="+mn-ea"/>
                <a:cs typeface="Arial" charset="0"/>
              </a:rPr>
              <a:t>) </a:t>
            </a:r>
            <a:r>
              <a:rPr lang="en-US" sz="1200" kern="1200" dirty="0">
                <a:solidFill>
                  <a:schemeClr val="tx1"/>
                </a:solidFill>
                <a:latin typeface="Arial" charset="0"/>
                <a:ea typeface="+mn-ea"/>
                <a:cs typeface="Arial" charset="0"/>
              </a:rPr>
              <a:t>Another indication of successful integration is that 75 percent of Muslims regularly spend their free time with non-Muslims. </a:t>
            </a:r>
          </a:p>
          <a:p>
            <a:r>
              <a:rPr lang="en-US" sz="1200" kern="1200" dirty="0">
                <a:solidFill>
                  <a:schemeClr val="tx1"/>
                </a:solidFill>
                <a:latin typeface="Arial" charset="0"/>
                <a:ea typeface="+mn-ea"/>
                <a:cs typeface="Arial" charset="0"/>
              </a:rPr>
              <a:t>Interreligious contact also increases with each generation, as does identification with the receiving country. </a:t>
            </a:r>
          </a:p>
          <a:p>
            <a:r>
              <a:rPr lang="en-US" sz="1200" kern="1200" dirty="0">
                <a:solidFill>
                  <a:schemeClr val="tx1"/>
                </a:solidFill>
                <a:latin typeface="Arial" charset="0"/>
                <a:ea typeface="+mn-ea"/>
                <a:cs typeface="Arial" charset="0"/>
              </a:rPr>
              <a:t>Overall, nearly all of those surveyed (94 percent) feel connected to the country where they live.</a:t>
            </a:r>
            <a:endParaRPr lang="el-GR" sz="1200" kern="1200" dirty="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u="none" kern="1200" dirty="0">
              <a:solidFill>
                <a:schemeClr val="tx1"/>
              </a:solidFill>
              <a:latin typeface="Arial" charset="0"/>
              <a:ea typeface="+mn-ea"/>
              <a:cs typeface="Arial" charset="0"/>
            </a:endParaRPr>
          </a:p>
          <a:p>
            <a:endParaRPr lang="en-US" sz="1200" b="1"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759727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40</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sz="1200" kern="1200" dirty="0">
                <a:solidFill>
                  <a:schemeClr val="tx1"/>
                </a:solidFill>
                <a:latin typeface="Arial" charset="0"/>
                <a:ea typeface="+mn-ea"/>
                <a:cs typeface="Arial" charset="0"/>
              </a:rPr>
              <a:t>Whatever the situation is, </a:t>
            </a:r>
            <a:r>
              <a:rPr lang="en-US" sz="1200" b="1" kern="1200" dirty="0">
                <a:solidFill>
                  <a:schemeClr val="tx1"/>
                </a:solidFill>
                <a:latin typeface="Arial" charset="0"/>
                <a:ea typeface="+mn-ea"/>
                <a:cs typeface="Arial" charset="0"/>
              </a:rPr>
              <a:t>integration systems now face two challenges that mean that awareness of diversity is necessary: </a:t>
            </a:r>
          </a:p>
          <a:p>
            <a:r>
              <a:rPr lang="en-US" sz="1200" b="1" kern="1200" dirty="0">
                <a:solidFill>
                  <a:schemeClr val="tx1"/>
                </a:solidFill>
                <a:latin typeface="Arial" charset="0"/>
                <a:ea typeface="+mn-ea"/>
                <a:cs typeface="Arial" charset="0"/>
              </a:rPr>
              <a:t>(KL)  the geographical concentration of minorities in underprivileged </a:t>
            </a:r>
            <a:r>
              <a:rPr lang="en-US" sz="1200" b="1" kern="1200" dirty="0" err="1">
                <a:solidFill>
                  <a:schemeClr val="tx1"/>
                </a:solidFill>
                <a:latin typeface="Arial" charset="0"/>
                <a:ea typeface="+mn-ea"/>
                <a:cs typeface="Arial" charset="0"/>
              </a:rPr>
              <a:t>neighbourhoods</a:t>
            </a:r>
            <a:r>
              <a:rPr lang="en-US" sz="1200" b="1" kern="1200" dirty="0">
                <a:solidFill>
                  <a:schemeClr val="tx1"/>
                </a:solidFill>
                <a:latin typeface="Arial" charset="0"/>
                <a:ea typeface="+mn-ea"/>
                <a:cs typeface="Arial" charset="0"/>
              </a:rPr>
              <a:t> </a:t>
            </a:r>
          </a:p>
          <a:p>
            <a:r>
              <a:rPr lang="en-US" sz="1200" b="1" kern="1200" dirty="0">
                <a:solidFill>
                  <a:schemeClr val="tx1"/>
                </a:solidFill>
                <a:latin typeface="Arial" charset="0"/>
                <a:ea typeface="+mn-ea"/>
                <a:cs typeface="Arial" charset="0"/>
              </a:rPr>
              <a:t> (KL) and the </a:t>
            </a:r>
            <a:r>
              <a:rPr lang="en-US" sz="1200" b="1" kern="1200" dirty="0" err="1">
                <a:solidFill>
                  <a:schemeClr val="tx1"/>
                </a:solidFill>
                <a:latin typeface="Arial" charset="0"/>
                <a:ea typeface="+mn-ea"/>
                <a:cs typeface="Arial" charset="0"/>
              </a:rPr>
              <a:t>radicalisation</a:t>
            </a:r>
            <a:r>
              <a:rPr lang="en-US" sz="1200" b="1" kern="1200" dirty="0">
                <a:solidFill>
                  <a:schemeClr val="tx1"/>
                </a:solidFill>
                <a:latin typeface="Arial" charset="0"/>
                <a:ea typeface="+mn-ea"/>
                <a:cs typeface="Arial" charset="0"/>
              </a:rPr>
              <a:t> of certain young people.</a:t>
            </a:r>
            <a:r>
              <a:rPr lang="en-US" sz="1200" kern="1200" dirty="0">
                <a:solidFill>
                  <a:schemeClr val="tx1"/>
                </a:solidFill>
                <a:latin typeface="Arial" charset="0"/>
                <a:ea typeface="+mn-ea"/>
                <a:cs typeface="Arial" charset="0"/>
              </a:rPr>
              <a:t> </a:t>
            </a:r>
          </a:p>
          <a:p>
            <a:r>
              <a:rPr lang="en-US" sz="1200" kern="1200" dirty="0">
                <a:solidFill>
                  <a:schemeClr val="tx1"/>
                </a:solidFill>
                <a:latin typeface="Arial" charset="0"/>
                <a:ea typeface="+mn-ea"/>
                <a:cs typeface="Arial" charset="0"/>
              </a:rPr>
              <a:t>These challenges are forcing the States to develop towards a more pragmatic management of the problems caused by cohabitation, without relinquishing a universalist policy based on the practice of a common language, the respect of shared political principles and equal access to rights, housing and employment.</a:t>
            </a:r>
            <a:endParaRPr lang="en-US" sz="1200" b="1"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3065887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41</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sz="1200" b="0" u="none" kern="1200" dirty="0">
                <a:solidFill>
                  <a:schemeClr val="tx1"/>
                </a:solidFill>
                <a:latin typeface="Arial" charset="0"/>
                <a:ea typeface="+mn-ea"/>
                <a:cs typeface="Arial" charset="0"/>
              </a:rPr>
              <a:t>There are innumerous proposals, core strategies for advancing integration and cohesion  for a successful integration process, expressed by many actors, stakeholders,</a:t>
            </a:r>
            <a:r>
              <a:rPr lang="en-US" sz="1200" b="0" u="none" kern="1200" baseline="0" dirty="0">
                <a:solidFill>
                  <a:schemeClr val="tx1"/>
                </a:solidFill>
                <a:latin typeface="Arial" charset="0"/>
                <a:ea typeface="+mn-ea"/>
                <a:cs typeface="Arial" charset="0"/>
              </a:rPr>
              <a:t> NGOs , International Institutions, etc.</a:t>
            </a:r>
          </a:p>
          <a:p>
            <a:r>
              <a:rPr lang="en-US" sz="1200" b="0" u="none" kern="1200" baseline="0" dirty="0">
                <a:solidFill>
                  <a:schemeClr val="tx1"/>
                </a:solidFill>
                <a:latin typeface="Arial" charset="0"/>
                <a:ea typeface="+mn-ea"/>
                <a:cs typeface="Arial" charset="0"/>
              </a:rPr>
              <a:t> I will mention, on purpose, only what the OECD Organization proposes, and not what is EU’ s plan on this:</a:t>
            </a:r>
          </a:p>
          <a:p>
            <a:endParaRPr lang="en-US" sz="1200" b="0" u="none" kern="1200" baseline="0" dirty="0">
              <a:solidFill>
                <a:schemeClr val="tx1"/>
              </a:solidFill>
              <a:latin typeface="Arial" charset="0"/>
              <a:ea typeface="+mn-ea"/>
              <a:cs typeface="Arial" charset="0"/>
            </a:endParaRPr>
          </a:p>
          <a:p>
            <a:r>
              <a:rPr lang="en-US" sz="1200" b="0" i="0" kern="1200" dirty="0">
                <a:solidFill>
                  <a:schemeClr val="tx1"/>
                </a:solidFill>
                <a:latin typeface="Arial" charset="0"/>
                <a:ea typeface="+mn-ea"/>
                <a:cs typeface="Arial" charset="0"/>
              </a:rPr>
              <a:t>The OECD report, </a:t>
            </a:r>
            <a:r>
              <a:rPr lang="en-US" sz="1200" b="0" i="0" u="none" strike="noStrike" kern="1200" dirty="0">
                <a:solidFill>
                  <a:schemeClr val="tx1"/>
                </a:solidFill>
                <a:latin typeface="Arial" charset="0"/>
                <a:ea typeface="+mn-ea"/>
                <a:cs typeface="Arial" charset="0"/>
                <a:hlinkClick r:id="rId3"/>
              </a:rPr>
              <a:t>Making Integration Work</a:t>
            </a:r>
            <a:r>
              <a:rPr lang="en-US" sz="1200" b="0" i="0" kern="1200" dirty="0">
                <a:solidFill>
                  <a:schemeClr val="tx1"/>
                </a:solidFill>
                <a:latin typeface="Arial" charset="0"/>
                <a:ea typeface="+mn-ea"/>
                <a:cs typeface="Arial" charset="0"/>
              </a:rPr>
              <a:t>, takes stock of the experiences of its member countries and provides 10 lessons (from which </a:t>
            </a:r>
            <a:r>
              <a:rPr lang="en-US" sz="1200" b="0" i="0" kern="1200" baseline="0" dirty="0">
                <a:solidFill>
                  <a:schemeClr val="tx1"/>
                </a:solidFill>
                <a:latin typeface="Arial" charset="0"/>
                <a:ea typeface="+mn-ea"/>
                <a:cs typeface="Arial" charset="0"/>
              </a:rPr>
              <a:t>I will mention six of them)</a:t>
            </a:r>
            <a:r>
              <a:rPr lang="en-US" sz="1200" b="0" i="0" kern="1200" dirty="0">
                <a:solidFill>
                  <a:schemeClr val="tx1"/>
                </a:solidFill>
                <a:latin typeface="Arial" charset="0"/>
                <a:ea typeface="+mn-ea"/>
                <a:cs typeface="Arial" charset="0"/>
              </a:rPr>
              <a:t>:</a:t>
            </a:r>
          </a:p>
          <a:p>
            <a:r>
              <a:rPr lang="en-US" sz="1200" b="1" i="0" kern="1200" dirty="0">
                <a:solidFill>
                  <a:schemeClr val="tx1"/>
                </a:solidFill>
                <a:latin typeface="Arial" charset="0"/>
                <a:ea typeface="+mn-ea"/>
                <a:cs typeface="Arial" charset="0"/>
              </a:rPr>
              <a:t>1. Provide integration services as soon as possible for those asylum seekers most likely to be allowed to stay</a:t>
            </a:r>
            <a:endParaRPr lang="en-US" sz="1200" b="0" i="0" kern="1200" dirty="0">
              <a:solidFill>
                <a:schemeClr val="tx1"/>
              </a:solidFill>
              <a:latin typeface="Arial" charset="0"/>
              <a:ea typeface="+mn-ea"/>
              <a:cs typeface="Arial" charset="0"/>
            </a:endParaRPr>
          </a:p>
          <a:p>
            <a:r>
              <a:rPr lang="en-US" sz="1200" b="0" i="0" kern="1200" dirty="0">
                <a:solidFill>
                  <a:schemeClr val="tx1"/>
                </a:solidFill>
                <a:latin typeface="Arial" charset="0"/>
                <a:ea typeface="+mn-ea"/>
                <a:cs typeface="Arial" charset="0"/>
              </a:rPr>
              <a:t>2. </a:t>
            </a:r>
            <a:r>
              <a:rPr lang="en-US" sz="1200" b="1" i="0" kern="1200" dirty="0">
                <a:solidFill>
                  <a:schemeClr val="tx1"/>
                </a:solidFill>
                <a:latin typeface="Arial" charset="0"/>
                <a:ea typeface="+mn-ea"/>
                <a:cs typeface="Arial" charset="0"/>
              </a:rPr>
              <a:t>When dispersing humanitarian migrants across the country, take into account whether the jobs available in the particular regions match their skills</a:t>
            </a:r>
            <a:endParaRPr lang="en-US" sz="1200" b="0" i="0" kern="1200" dirty="0">
              <a:solidFill>
                <a:schemeClr val="tx1"/>
              </a:solidFill>
              <a:latin typeface="Arial" charset="0"/>
              <a:ea typeface="+mn-ea"/>
              <a:cs typeface="Arial" charset="0"/>
            </a:endParaRPr>
          </a:p>
          <a:p>
            <a:r>
              <a:rPr lang="en-US" sz="1200" b="1" i="0" kern="1200" dirty="0">
                <a:solidFill>
                  <a:schemeClr val="tx1"/>
                </a:solidFill>
                <a:latin typeface="Arial" charset="0"/>
                <a:ea typeface="+mn-ea"/>
                <a:cs typeface="Arial" charset="0"/>
              </a:rPr>
              <a:t>3. Pay particular attention to unaccompanied minors who arrive past the age of compulsory schooling</a:t>
            </a:r>
            <a:endParaRPr lang="en-US" sz="1200" b="0" i="0" kern="1200" dirty="0">
              <a:solidFill>
                <a:schemeClr val="tx1"/>
              </a:solidFill>
              <a:latin typeface="Arial" charset="0"/>
              <a:ea typeface="+mn-ea"/>
              <a:cs typeface="Arial" charset="0"/>
            </a:endParaRPr>
          </a:p>
          <a:p>
            <a:r>
              <a:rPr lang="en-US" sz="1200" b="1" i="0" kern="1200" dirty="0">
                <a:solidFill>
                  <a:schemeClr val="tx1"/>
                </a:solidFill>
                <a:latin typeface="Arial" charset="0"/>
                <a:ea typeface="+mn-ea"/>
                <a:cs typeface="Arial" charset="0"/>
              </a:rPr>
              <a:t>4. Let those asylum seekers likely to stay find employment</a:t>
            </a:r>
            <a:endParaRPr lang="en-US" sz="1200" b="0" i="0" kern="1200" dirty="0">
              <a:solidFill>
                <a:schemeClr val="tx1"/>
              </a:solidFill>
              <a:latin typeface="Arial" charset="0"/>
              <a:ea typeface="+mn-ea"/>
              <a:cs typeface="Arial" charset="0"/>
            </a:endParaRPr>
          </a:p>
          <a:p>
            <a:r>
              <a:rPr lang="en-US" sz="1200" b="1" i="0" kern="1200" dirty="0">
                <a:solidFill>
                  <a:schemeClr val="tx1"/>
                </a:solidFill>
                <a:latin typeface="Arial" charset="0"/>
                <a:ea typeface="+mn-ea"/>
                <a:cs typeface="Arial" charset="0"/>
              </a:rPr>
              <a:t>5. Deal with mental and physical health issues early</a:t>
            </a:r>
            <a:endParaRPr lang="en-US" sz="1200" b="0" i="0" kern="1200" dirty="0">
              <a:solidFill>
                <a:schemeClr val="tx1"/>
              </a:solidFill>
              <a:latin typeface="Arial" charset="0"/>
              <a:ea typeface="+mn-ea"/>
              <a:cs typeface="Arial" charset="0"/>
            </a:endParaRPr>
          </a:p>
          <a:p>
            <a:r>
              <a:rPr lang="en-US" sz="1200" b="1" i="0" kern="1200" dirty="0">
                <a:solidFill>
                  <a:schemeClr val="tx1"/>
                </a:solidFill>
                <a:latin typeface="Arial" charset="0"/>
                <a:ea typeface="+mn-ea"/>
                <a:cs typeface="Arial" charset="0"/>
              </a:rPr>
              <a:t>6. Acknowledge that integration can take a long time, particularly for the least educated</a:t>
            </a:r>
            <a:endParaRPr lang="en-US" sz="1200" b="0" i="0" kern="1200" dirty="0">
              <a:solidFill>
                <a:schemeClr val="tx1"/>
              </a:solidFill>
              <a:latin typeface="Arial" charset="0"/>
              <a:ea typeface="+mn-ea"/>
              <a:cs typeface="Arial" charset="0"/>
            </a:endParaRPr>
          </a:p>
          <a:p>
            <a:endParaRPr lang="en-US" sz="1200" b="0" u="none"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1501480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773CBCF-4C91-40C5-80B1-059E97C644F1}" type="slidenum">
              <a:rPr lang="el-GR" altLang="en-US" smtClean="0"/>
              <a:pPr/>
              <a:t>42</a:t>
            </a:fld>
            <a:endParaRPr lang="el-GR"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Arial" charset="0"/>
              </a:rPr>
              <a:t>Of</a:t>
            </a:r>
            <a:r>
              <a:rPr lang="en-US" sz="1200" kern="1200" baseline="0" dirty="0">
                <a:solidFill>
                  <a:schemeClr val="tx1"/>
                </a:solidFill>
                <a:latin typeface="Arial" charset="0"/>
                <a:ea typeface="+mn-ea"/>
                <a:cs typeface="Arial" charset="0"/>
              </a:rPr>
              <a:t> course European Commission has also a new adopted Action Plan on the Integration of third country nationals, </a:t>
            </a:r>
            <a:r>
              <a:rPr lang="en-US" sz="1200" b="1" kern="1200" baseline="0" dirty="0">
                <a:solidFill>
                  <a:schemeClr val="tx1"/>
                </a:solidFill>
                <a:latin typeface="Arial" charset="0"/>
                <a:ea typeface="+mn-ea"/>
                <a:cs typeface="Arial" charset="0"/>
              </a:rPr>
              <a:t>but</a:t>
            </a:r>
            <a:r>
              <a:rPr lang="en-US" sz="1200" kern="1200" baseline="0" dirty="0">
                <a:solidFill>
                  <a:schemeClr val="tx1"/>
                </a:solidFill>
                <a:latin typeface="Arial"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Arial" charset="0"/>
                <a:ea typeface="+mn-ea"/>
                <a:cs typeface="Arial" charset="0"/>
              </a:rPr>
              <a:t>what</a:t>
            </a:r>
            <a:r>
              <a:rPr lang="en-US" sz="1200" kern="1200" dirty="0">
                <a:solidFill>
                  <a:schemeClr val="tx1"/>
                </a:solidFill>
                <a:latin typeface="Arial" charset="0"/>
                <a:ea typeface="+mn-ea"/>
                <a:cs typeface="Arial" charset="0"/>
              </a:rPr>
              <a:t> we have to keep in</a:t>
            </a:r>
            <a:r>
              <a:rPr lang="en-US" sz="1200" kern="1200" baseline="0" dirty="0">
                <a:solidFill>
                  <a:schemeClr val="tx1"/>
                </a:solidFill>
                <a:latin typeface="Arial" charset="0"/>
                <a:ea typeface="+mn-ea"/>
                <a:cs typeface="Arial" charset="0"/>
              </a:rPr>
              <a:t> mind is that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Arial" charset="0"/>
              </a:rPr>
              <a:t>the countries and cultures of Europe have always been diverse and heterogeneous in their ethnic, religious and social composition.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Arial" charset="0"/>
                <a:ea typeface="+mn-ea"/>
                <a:cs typeface="Arial" charset="0"/>
              </a:rPr>
              <a:t>(KL) </a:t>
            </a:r>
            <a:r>
              <a:rPr lang="en-US" sz="1200" kern="1200" dirty="0">
                <a:solidFill>
                  <a:schemeClr val="tx1"/>
                </a:solidFill>
                <a:latin typeface="Arial" charset="0"/>
                <a:ea typeface="+mn-ea"/>
                <a:cs typeface="Arial" charset="0"/>
              </a:rPr>
              <a:t>The opening of borders, globalization of markets and production, worldwide migration and new communication technologies mean this trend will continue, even if populist and extremist forces on the right persist in their attempts to stir up antipathy and mobilize citizens against any acceptance of cultural heterogeneity.</a:t>
            </a:r>
            <a:endParaRPr lang="el-GR" sz="1200" kern="1200" dirty="0">
              <a:solidFill>
                <a:schemeClr val="tx1"/>
              </a:solidFill>
              <a:latin typeface="Arial" charset="0"/>
              <a:ea typeface="+mn-ea"/>
              <a:cs typeface="Arial" charset="0"/>
            </a:endParaRPr>
          </a:p>
          <a:p>
            <a:endParaRPr lang="en-US" sz="1200" b="0" u="none"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316481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There have been identified 8 risks to Council of Europe values</a:t>
            </a:r>
          </a:p>
          <a:p>
            <a:r>
              <a:rPr lang="en-US" sz="1200" b="0" i="0" u="none" strike="noStrike" kern="1200" baseline="0" dirty="0">
                <a:solidFill>
                  <a:schemeClr val="tx1"/>
                </a:solidFill>
                <a:latin typeface="Arial" charset="0"/>
                <a:ea typeface="+mn-ea"/>
                <a:cs typeface="Arial" charset="0"/>
              </a:rPr>
              <a:t>Behind these risks, lie insecurity (resulting from Europe’s economic difficulties and sense of relative decline); the phenomenon of large-scale immigration (both as actually experienced and as perceived); distorted images and harmful stereotypes of minorities in the media and public opinion; and a shortage of leaders who can inspire confidence by articulating a clear vision of Europe’s destiny.</a:t>
            </a:r>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3</a:t>
            </a:fld>
            <a:endParaRPr lang="el-GR" altLang="en-US"/>
          </a:p>
        </p:txBody>
      </p:sp>
    </p:spTree>
    <p:extLst>
      <p:ext uri="{BB962C8B-B14F-4D97-AF65-F5344CB8AC3E}">
        <p14:creationId xmlns:p14="http://schemas.microsoft.com/office/powerpoint/2010/main" val="47618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In this section, we can find the political parties in different parts of Europe that have appeared, or significantly increased their percentages in the elections, by giving political expression to these prejudices and encouraging them.</a:t>
            </a:r>
          </a:p>
          <a:p>
            <a:r>
              <a:rPr lang="en-US" sz="1200" b="0" i="0" u="none" strike="noStrike" kern="1200" baseline="0" dirty="0">
                <a:solidFill>
                  <a:schemeClr val="tx1"/>
                </a:solidFill>
                <a:latin typeface="Arial" charset="0"/>
                <a:ea typeface="+mn-ea"/>
                <a:cs typeface="Arial" charset="0"/>
              </a:rPr>
              <a:t>The rise of such parties, and their impact on “mainstream” politics, is probably the phenomenon that has caused greatest anxiety among European</a:t>
            </a:r>
          </a:p>
          <a:p>
            <a:r>
              <a:rPr lang="en-US" sz="1200" b="0" i="0" u="none" strike="noStrike" kern="1200" baseline="0" dirty="0">
                <a:solidFill>
                  <a:schemeClr val="tx1"/>
                </a:solidFill>
                <a:latin typeface="Arial" charset="0"/>
                <a:ea typeface="+mn-ea"/>
                <a:cs typeface="Arial" charset="0"/>
              </a:rPr>
              <a:t>liberals, prompting the fear that Europe as we know it now might be at risk.</a:t>
            </a:r>
          </a:p>
          <a:p>
            <a:r>
              <a:rPr lang="en-US" sz="1200" b="0" i="0" u="none" strike="noStrike" kern="1200" baseline="0" dirty="0">
                <a:solidFill>
                  <a:schemeClr val="tx1"/>
                </a:solidFill>
                <a:latin typeface="Arial" charset="0"/>
                <a:ea typeface="+mn-ea"/>
                <a:cs typeface="Arial" charset="0"/>
              </a:rPr>
              <a:t>There is no doubt that significant social and ideological changes are taking place in Europe’s political landscape. From northern Europe to the Mediterranean, we are witnessing a wave of radical populism. The parties concerned are generally assigned to the right or far right of the political spectrum, but it would be a mistake to classify them as </a:t>
            </a:r>
            <a:r>
              <a:rPr lang="en-US" sz="1200" b="0" i="0" u="none" strike="noStrike" kern="1200" baseline="0" dirty="0" err="1">
                <a:solidFill>
                  <a:schemeClr val="tx1"/>
                </a:solidFill>
                <a:latin typeface="Arial" charset="0"/>
                <a:ea typeface="+mn-ea"/>
                <a:cs typeface="Arial" charset="0"/>
              </a:rPr>
              <a:t>neofascist</a:t>
            </a:r>
            <a:r>
              <a:rPr lang="en-US" sz="1200" b="0" i="0" u="none" strike="noStrike" kern="1200" baseline="0" dirty="0">
                <a:solidFill>
                  <a:schemeClr val="tx1"/>
                </a:solidFill>
                <a:latin typeface="Arial" charset="0"/>
                <a:ea typeface="+mn-ea"/>
                <a:cs typeface="Arial" charset="0"/>
              </a:rPr>
              <a:t>.</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[While there are elements that connect them with the “traditional” neo-Nazi or neo-fascist movements of post-war Europe, which generally remained a marginal</a:t>
            </a:r>
          </a:p>
          <a:p>
            <a:r>
              <a:rPr lang="en-US" sz="1200" b="0" i="0" u="none" strike="noStrike" kern="1200" baseline="0" dirty="0">
                <a:solidFill>
                  <a:schemeClr val="tx1"/>
                </a:solidFill>
                <a:latin typeface="Arial" charset="0"/>
                <a:ea typeface="+mn-ea"/>
                <a:cs typeface="Arial" charset="0"/>
              </a:rPr>
              <a:t>phenomenon, the new parties have a much broader base, stretching into virtually all strata of society, regardless of education level, gender or status. They can appeal to almost anyone who feels that his or her livelihood and way of life is threatened by the economic crisis, and by immigration. In fact, some of them combine these xenophobic attitudes with an appeal to social liberalism, </a:t>
            </a:r>
            <a:r>
              <a:rPr lang="en-US" sz="1200" b="0" i="0" u="none" strike="noStrike" kern="1200" baseline="0" dirty="0" err="1">
                <a:solidFill>
                  <a:schemeClr val="tx1"/>
                </a:solidFill>
                <a:latin typeface="Arial" charset="0"/>
                <a:ea typeface="+mn-ea"/>
                <a:cs typeface="Arial" charset="0"/>
              </a:rPr>
              <a:t>defence</a:t>
            </a:r>
            <a:r>
              <a:rPr lang="en-US" sz="1200" b="0" i="0" u="none" strike="noStrike" kern="1200" baseline="0" dirty="0">
                <a:solidFill>
                  <a:schemeClr val="tx1"/>
                </a:solidFill>
                <a:latin typeface="Arial" charset="0"/>
                <a:ea typeface="+mn-ea"/>
                <a:cs typeface="Arial" charset="0"/>
              </a:rPr>
              <a:t> of the welfare state and seemingly left-wing economic policies (as well as strongly positive views of Israel). In western Europe, hostility to immigration is their common theme. In many central and eastern European countries, similar anxieties are directed against the Roma, and sometimes other national minorities, including Jews.]</a:t>
            </a:r>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5</a:t>
            </a:fld>
            <a:endParaRPr lang="el-GR" altLang="en-US"/>
          </a:p>
        </p:txBody>
      </p:sp>
    </p:spTree>
    <p:extLst>
      <p:ext uri="{BB962C8B-B14F-4D97-AF65-F5344CB8AC3E}">
        <p14:creationId xmlns:p14="http://schemas.microsoft.com/office/powerpoint/2010/main" val="103893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Prejudice against immigrants, people of recent migrant origin or members of minorities is frequently reflected in discrimination, whereby the people concerned are denied services or advantages to which they are entitled, and which are accorded to members of other groups. Such treatment serves to alienate them and contributes to their isolation from the rest of society. It is contrary to the fundamental principles to which all member states of the Council of Europe are committed, and is in itself one of the most serious obstacle </a:t>
            </a:r>
            <a:r>
              <a:rPr lang="en-US" sz="1200" b="0" i="0" u="none" strike="noStrike" kern="1200" baseline="0" dirty="0" err="1">
                <a:solidFill>
                  <a:schemeClr val="tx1"/>
                </a:solidFill>
                <a:latin typeface="Arial" charset="0"/>
                <a:ea typeface="+mn-ea"/>
                <a:cs typeface="Arial" charset="0"/>
              </a:rPr>
              <a:t>sto</a:t>
            </a:r>
            <a:r>
              <a:rPr lang="en-US" sz="1200" b="0" i="0" u="none" strike="noStrike" kern="1200" baseline="0" dirty="0">
                <a:solidFill>
                  <a:schemeClr val="tx1"/>
                </a:solidFill>
                <a:latin typeface="Arial" charset="0"/>
                <a:ea typeface="+mn-ea"/>
                <a:cs typeface="Arial" charset="0"/>
              </a:rPr>
              <a:t> the establishment or maintenance of open and harmonious societies in Europe.</a:t>
            </a:r>
          </a:p>
          <a:p>
            <a:r>
              <a:rPr lang="en-US" sz="1200" b="0" i="0" u="none" strike="noStrike" kern="1200" baseline="0" dirty="0">
                <a:solidFill>
                  <a:schemeClr val="tx1"/>
                </a:solidFill>
                <a:latin typeface="Arial" charset="0"/>
                <a:ea typeface="+mn-ea"/>
                <a:cs typeface="Arial" charset="0"/>
              </a:rPr>
              <a:t>Discrimination appears to be especially widespread, and to have very harmful effects, in the following areas: employment; </a:t>
            </a:r>
            <a:r>
              <a:rPr lang="en-US" sz="1200" b="0" i="0" u="none" strike="noStrike" kern="1200" baseline="0" dirty="0" err="1">
                <a:solidFill>
                  <a:schemeClr val="tx1"/>
                </a:solidFill>
                <a:latin typeface="Arial" charset="0"/>
                <a:ea typeface="+mn-ea"/>
                <a:cs typeface="Arial" charset="0"/>
              </a:rPr>
              <a:t>housing;education</a:t>
            </a:r>
            <a:r>
              <a:rPr lang="en-US" sz="1200" b="0" i="0" u="none" strike="noStrike" kern="1200" baseline="0" dirty="0">
                <a:solidFill>
                  <a:schemeClr val="tx1"/>
                </a:solidFill>
                <a:latin typeface="Arial" charset="0"/>
                <a:ea typeface="+mn-ea"/>
                <a:cs typeface="Arial" charset="0"/>
              </a:rPr>
              <a:t>; healthcare and social services; and the actions of the police and law courts.</a:t>
            </a:r>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6</a:t>
            </a:fld>
            <a:endParaRPr lang="el-GR" altLang="en-US"/>
          </a:p>
        </p:txBody>
      </p:sp>
    </p:spTree>
    <p:extLst>
      <p:ext uri="{BB962C8B-B14F-4D97-AF65-F5344CB8AC3E}">
        <p14:creationId xmlns:p14="http://schemas.microsoft.com/office/powerpoint/2010/main" val="36472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Europe’s relative prosperity and its shrinking domestic workforce continue to create employment opportunities which tempt more and more</a:t>
            </a:r>
          </a:p>
          <a:p>
            <a:r>
              <a:rPr lang="en-US" sz="1200" b="0" i="0" u="none" strike="noStrike" kern="1200" baseline="0" dirty="0">
                <a:solidFill>
                  <a:schemeClr val="tx1"/>
                </a:solidFill>
                <a:latin typeface="Arial" charset="0"/>
                <a:ea typeface="+mn-ea"/>
                <a:cs typeface="Arial" charset="0"/>
              </a:rPr>
              <a:t>migrants to come. The effect is to create more illegal migration. A semi-secret existence which makes it difficult to collect reliable data about them, but their numbers are certainly high. This is a population denied not only his civil and political rights, but in practice even the most basic human rights. The law threatens them with deportation and so they are vulnerable to every kind of exploitation. At the same time their “illegal” status makes them even more unpopular than other immigrants with the rest of the population.</a:t>
            </a:r>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7</a:t>
            </a:fld>
            <a:endParaRPr lang="el-GR" altLang="en-US"/>
          </a:p>
        </p:txBody>
      </p:sp>
    </p:spTree>
    <p:extLst>
      <p:ext uri="{BB962C8B-B14F-4D97-AF65-F5344CB8AC3E}">
        <p14:creationId xmlns:p14="http://schemas.microsoft.com/office/powerpoint/2010/main" val="336687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The word “ghetto”, which historically referred to the Jewish quarter of various European cities, is used today to denote a compact urban district where members of ethnic, religious, national or other communities, which are minorities on the national level, form a large majority of the local population.</a:t>
            </a:r>
          </a:p>
          <a:p>
            <a:r>
              <a:rPr lang="en-US" sz="1200" b="0" i="0" u="none" strike="noStrike" kern="1200" baseline="0" dirty="0">
                <a:solidFill>
                  <a:schemeClr val="tx1"/>
                </a:solidFill>
                <a:latin typeface="Arial" charset="0"/>
                <a:ea typeface="+mn-ea"/>
                <a:cs typeface="Arial" charset="0"/>
              </a:rPr>
              <a:t>The term “ghetto”,  is usually applied in a more disparaging sense, when a district becomes largely separated from the rest of the city, in conditions of social and</a:t>
            </a:r>
          </a:p>
          <a:p>
            <a:r>
              <a:rPr lang="en-US" sz="1200" b="0" i="0" u="none" strike="noStrike" kern="1200" baseline="0" dirty="0">
                <a:solidFill>
                  <a:schemeClr val="tx1"/>
                </a:solidFill>
                <a:latin typeface="Arial" charset="0"/>
                <a:ea typeface="+mn-ea"/>
                <a:cs typeface="Arial" charset="0"/>
              </a:rPr>
              <a:t>economic exclusion.</a:t>
            </a:r>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8</a:t>
            </a:fld>
            <a:endParaRPr lang="el-GR" altLang="en-US"/>
          </a:p>
        </p:txBody>
      </p:sp>
    </p:spTree>
    <p:extLst>
      <p:ext uri="{BB962C8B-B14F-4D97-AF65-F5344CB8AC3E}">
        <p14:creationId xmlns:p14="http://schemas.microsoft.com/office/powerpoint/2010/main" val="219091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Although Islam has existed in Europe for many years, the 9/11 terrorist attacks in the United States, as well as subsequent similarly dramatic attacks in Europe which have increased the last years, have given rise to the perception that terrorism is a feature of Islam as such. It is sometimes even claimed that “not all Muslims are terrorists, but most of the are”</a:t>
            </a:r>
          </a:p>
          <a:p>
            <a:r>
              <a:rPr lang="en-US" sz="1200" dirty="0">
                <a:solidFill>
                  <a:schemeClr val="accent1">
                    <a:lumMod val="50000"/>
                  </a:schemeClr>
                </a:solidFill>
              </a:rPr>
              <a:t>The existence of Islamic extremism (not only terrorism but also groups and preachers who denounce western values or call for “jihad”) is a serious threat to peaceful coexistence between Muslims and non-Muslims in Europe.</a:t>
            </a:r>
          </a:p>
          <a:p>
            <a:r>
              <a:rPr lang="en-US" sz="1200" dirty="0">
                <a:solidFill>
                  <a:schemeClr val="accent1">
                    <a:lumMod val="50000"/>
                  </a:schemeClr>
                </a:solidFill>
              </a:rPr>
              <a:t>It reinforces, and appears to justify, fear and resentment of Muslims among the non-Muslim population.</a:t>
            </a:r>
          </a:p>
          <a:p>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9</a:t>
            </a:fld>
            <a:endParaRPr lang="el-GR" altLang="en-US"/>
          </a:p>
        </p:txBody>
      </p:sp>
    </p:spTree>
    <p:extLst>
      <p:ext uri="{BB962C8B-B14F-4D97-AF65-F5344CB8AC3E}">
        <p14:creationId xmlns:p14="http://schemas.microsoft.com/office/powerpoint/2010/main" val="415044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Suffering by the twin fear of being “swamped” by an uncontrolled influx of immigrants and/or massacred by Islamic terrorists, Europeans look to the state to protect them, and political leaders fear they have little chance of re-election if they are seen to fail on either front. States are thus under constant pressure to tighten controls on immigration and to keep potential or suspected terrorists under very close observation. Too often, it is assumed that there is a direct trade-off between security and civil liberties, and governments feel obliged to restrict civil liberties in the hope of guaranteeing the security. </a:t>
            </a:r>
            <a:endParaRPr lang="en-US" dirty="0"/>
          </a:p>
        </p:txBody>
      </p:sp>
      <p:sp>
        <p:nvSpPr>
          <p:cNvPr id="4" name="Θέση αριθμού διαφάνειας 3"/>
          <p:cNvSpPr>
            <a:spLocks noGrp="1"/>
          </p:cNvSpPr>
          <p:nvPr>
            <p:ph type="sldNum" sz="quarter" idx="10"/>
          </p:nvPr>
        </p:nvSpPr>
        <p:spPr/>
        <p:txBody>
          <a:bodyPr/>
          <a:lstStyle/>
          <a:p>
            <a:pPr>
              <a:defRPr/>
            </a:pPr>
            <a:fld id="{FDC9C095-C8DA-4DD0-82C3-16433C088C8A}" type="slidenum">
              <a:rPr lang="el-GR" altLang="en-US" smtClean="0"/>
              <a:pPr>
                <a:defRPr/>
              </a:pPr>
              <a:t>10</a:t>
            </a:fld>
            <a:endParaRPr lang="el-GR" altLang="en-US"/>
          </a:p>
        </p:txBody>
      </p:sp>
    </p:spTree>
    <p:extLst>
      <p:ext uri="{BB962C8B-B14F-4D97-AF65-F5344CB8AC3E}">
        <p14:creationId xmlns:p14="http://schemas.microsoft.com/office/powerpoint/2010/main" val="240619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9733517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8209922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12931976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11822603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18727946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19471370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7"/>
          <p:cNvSpPr>
            <a:spLocks noGrp="1"/>
          </p:cNvSpPr>
          <p:nvPr>
            <p:ph type="dt" sz="half" idx="10"/>
          </p:nvPr>
        </p:nvSpPr>
        <p:spPr/>
        <p:txBody>
          <a:bodyPr/>
          <a:lstStyle/>
          <a:p>
            <a:pPr>
              <a:defRPr/>
            </a:pPr>
            <a:endParaRPr lang="el-GR" altLang="en-US"/>
          </a:p>
        </p:txBody>
      </p:sp>
      <p:sp>
        <p:nvSpPr>
          <p:cNvPr id="9" name="Footer Placeholder 8"/>
          <p:cNvSpPr>
            <a:spLocks noGrp="1"/>
          </p:cNvSpPr>
          <p:nvPr>
            <p:ph type="ftr" sz="quarter" idx="11"/>
          </p:nvPr>
        </p:nvSpPr>
        <p:spPr/>
        <p:txBody>
          <a:bodyPr/>
          <a:lstStyle/>
          <a:p>
            <a:pPr>
              <a:defRPr/>
            </a:pPr>
            <a:endParaRPr lang="el-GR" altLang="en-US"/>
          </a:p>
        </p:txBody>
      </p:sp>
      <p:sp>
        <p:nvSpPr>
          <p:cNvPr id="10" name="Slide Number Placeholder 9"/>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2245535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 name="Date Placeholder 1"/>
          <p:cNvSpPr>
            <a:spLocks noGrp="1"/>
          </p:cNvSpPr>
          <p:nvPr>
            <p:ph type="dt" sz="half" idx="10"/>
          </p:nvPr>
        </p:nvSpPr>
        <p:spPr/>
        <p:txBody>
          <a:bodyPr/>
          <a:lstStyle/>
          <a:p>
            <a:pPr>
              <a:defRPr/>
            </a:pPr>
            <a:endParaRPr lang="el-GR" altLang="en-US"/>
          </a:p>
        </p:txBody>
      </p:sp>
      <p:sp>
        <p:nvSpPr>
          <p:cNvPr id="11" name="Footer Placeholder 10"/>
          <p:cNvSpPr>
            <a:spLocks noGrp="1"/>
          </p:cNvSpPr>
          <p:nvPr>
            <p:ph type="ftr" sz="quarter" idx="11"/>
          </p:nvPr>
        </p:nvSpPr>
        <p:spPr/>
        <p:txBody>
          <a:bodyPr/>
          <a:lstStyle/>
          <a:p>
            <a:pPr>
              <a:defRPr/>
            </a:pPr>
            <a:endParaRPr lang="el-GR" altLang="en-US"/>
          </a:p>
        </p:txBody>
      </p:sp>
      <p:sp>
        <p:nvSpPr>
          <p:cNvPr id="12" name="Slide Number Placeholder 11"/>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9337521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2" name="Date Placeholder 1"/>
          <p:cNvSpPr>
            <a:spLocks noGrp="1"/>
          </p:cNvSpPr>
          <p:nvPr>
            <p:ph type="dt" sz="half" idx="10"/>
          </p:nvPr>
        </p:nvSpPr>
        <p:spPr/>
        <p:txBody>
          <a:bodyPr/>
          <a:lstStyle/>
          <a:p>
            <a:pPr>
              <a:defRPr/>
            </a:pPr>
            <a:endParaRPr lang="el-GR" altLang="en-US"/>
          </a:p>
        </p:txBody>
      </p:sp>
      <p:sp>
        <p:nvSpPr>
          <p:cNvPr id="7" name="Footer Placeholder 6"/>
          <p:cNvSpPr>
            <a:spLocks noGrp="1"/>
          </p:cNvSpPr>
          <p:nvPr>
            <p:ph type="ftr" sz="quarter" idx="11"/>
          </p:nvPr>
        </p:nvSpPr>
        <p:spPr/>
        <p:txBody>
          <a:bodyPr/>
          <a:lstStyle/>
          <a:p>
            <a:pPr>
              <a:defRPr/>
            </a:pPr>
            <a:endParaRPr lang="el-GR" altLang="en-US"/>
          </a:p>
        </p:txBody>
      </p:sp>
      <p:sp>
        <p:nvSpPr>
          <p:cNvPr id="8" name="Slide Number Placeholder 7"/>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65380363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74559153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p>
            <a:pPr>
              <a:defRPr/>
            </a:pPr>
            <a:endParaRPr lang="el-GR" altLang="en-US"/>
          </a:p>
        </p:txBody>
      </p:sp>
      <p:sp>
        <p:nvSpPr>
          <p:cNvPr id="9" name="Footer Placeholder 8"/>
          <p:cNvSpPr>
            <a:spLocks noGrp="1"/>
          </p:cNvSpPr>
          <p:nvPr>
            <p:ph type="ftr" sz="quarter" idx="11"/>
          </p:nvPr>
        </p:nvSpPr>
        <p:spPr/>
        <p:txBody>
          <a:bodyPr/>
          <a:lstStyle/>
          <a:p>
            <a:pPr>
              <a:defRPr/>
            </a:pPr>
            <a:endParaRPr lang="el-GR" altLang="en-US"/>
          </a:p>
        </p:txBody>
      </p:sp>
      <p:sp>
        <p:nvSpPr>
          <p:cNvPr id="10" name="Slide Number Placeholder 9"/>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8549303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62282825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p>
            <a:pPr>
              <a:defRPr/>
            </a:pPr>
            <a:endParaRPr lang="el-GR" altLang="en-US"/>
          </a:p>
        </p:txBody>
      </p:sp>
      <p:sp>
        <p:nvSpPr>
          <p:cNvPr id="9" name="Footer Placeholder 8"/>
          <p:cNvSpPr>
            <a:spLocks noGrp="1"/>
          </p:cNvSpPr>
          <p:nvPr>
            <p:ph type="ftr" sz="quarter" idx="11"/>
          </p:nvPr>
        </p:nvSpPr>
        <p:spPr>
          <a:xfrm>
            <a:off x="2624326" y="6356351"/>
            <a:ext cx="4433638" cy="365125"/>
          </a:xfrm>
        </p:spPr>
        <p:txBody>
          <a:bodyPr/>
          <a:lstStyle/>
          <a:p>
            <a:pPr>
              <a:defRPr/>
            </a:pPr>
            <a:endParaRPr lang="el-GR" altLang="en-US"/>
          </a:p>
        </p:txBody>
      </p:sp>
      <p:sp>
        <p:nvSpPr>
          <p:cNvPr id="10" name="Slide Number Placeholder 9"/>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62051024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endParaRPr lang="el-GR" altLang="en-US"/>
          </a:p>
        </p:txBody>
      </p:sp>
      <p:sp>
        <p:nvSpPr>
          <p:cNvPr id="8" name="Footer Placeholder 7"/>
          <p:cNvSpPr>
            <a:spLocks noGrp="1"/>
          </p:cNvSpPr>
          <p:nvPr>
            <p:ph type="ftr" sz="quarter" idx="11"/>
          </p:nvPr>
        </p:nvSpPr>
        <p:spPr/>
        <p:txBody>
          <a:bodyPr/>
          <a:lstStyle/>
          <a:p>
            <a:pPr>
              <a:defRPr/>
            </a:pPr>
            <a:endParaRPr lang="el-GR" altLang="en-US"/>
          </a:p>
        </p:txBody>
      </p:sp>
      <p:sp>
        <p:nvSpPr>
          <p:cNvPr id="9" name="Slide Number Placeholder 8"/>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273126745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endParaRPr lang="el-GR" altLang="en-US"/>
          </a:p>
        </p:txBody>
      </p:sp>
      <p:sp>
        <p:nvSpPr>
          <p:cNvPr id="8" name="Footer Placeholder 7"/>
          <p:cNvSpPr>
            <a:spLocks noGrp="1"/>
          </p:cNvSpPr>
          <p:nvPr>
            <p:ph type="ftr" sz="quarter" idx="11"/>
          </p:nvPr>
        </p:nvSpPr>
        <p:spPr/>
        <p:txBody>
          <a:bodyPr/>
          <a:lstStyle/>
          <a:p>
            <a:pPr>
              <a:defRPr/>
            </a:pPr>
            <a:endParaRPr lang="el-GR" altLang="en-US"/>
          </a:p>
        </p:txBody>
      </p:sp>
      <p:sp>
        <p:nvSpPr>
          <p:cNvPr id="9" name="Slide Number Placeholder 8"/>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7070633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7583012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15458859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33845" y="2507551"/>
            <a:ext cx="3867150" cy="36805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7551"/>
            <a:ext cx="3886201" cy="36805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pPr>
              <a:defRPr/>
            </a:pPr>
            <a:endParaRPr lang="el-GR" altLang="en-US"/>
          </a:p>
        </p:txBody>
      </p:sp>
      <p:sp>
        <p:nvSpPr>
          <p:cNvPr id="8" name="Footer Placeholder 7"/>
          <p:cNvSpPr>
            <a:spLocks noGrp="1"/>
          </p:cNvSpPr>
          <p:nvPr>
            <p:ph type="ftr" sz="quarter" idx="11"/>
          </p:nvPr>
        </p:nvSpPr>
        <p:spPr/>
        <p:txBody>
          <a:bodyPr/>
          <a:lstStyle/>
          <a:p>
            <a:pPr>
              <a:defRPr/>
            </a:pPr>
            <a:endParaRPr lang="el-GR" altLang="en-US"/>
          </a:p>
        </p:txBody>
      </p:sp>
      <p:sp>
        <p:nvSpPr>
          <p:cNvPr id="9" name="Slide Number Placeholder 8"/>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23456315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l-GR" altLang="en-US"/>
          </a:p>
        </p:txBody>
      </p:sp>
      <p:sp>
        <p:nvSpPr>
          <p:cNvPr id="4" name="Footer Placeholder 3"/>
          <p:cNvSpPr>
            <a:spLocks noGrp="1"/>
          </p:cNvSpPr>
          <p:nvPr>
            <p:ph type="ftr" sz="quarter" idx="11"/>
          </p:nvPr>
        </p:nvSpPr>
        <p:spPr/>
        <p:txBody>
          <a:bodyPr/>
          <a:lstStyle/>
          <a:p>
            <a:pPr>
              <a:defRPr/>
            </a:pPr>
            <a:endParaRPr lang="el-GR" altLang="en-US"/>
          </a:p>
        </p:txBody>
      </p:sp>
      <p:sp>
        <p:nvSpPr>
          <p:cNvPr id="5" name="Slide Number Placeholder 4"/>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19559096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ltLang="en-US"/>
          </a:p>
        </p:txBody>
      </p:sp>
      <p:sp>
        <p:nvSpPr>
          <p:cNvPr id="3" name="Footer Placeholder 2"/>
          <p:cNvSpPr>
            <a:spLocks noGrp="1"/>
          </p:cNvSpPr>
          <p:nvPr>
            <p:ph type="ftr" sz="quarter" idx="11"/>
          </p:nvPr>
        </p:nvSpPr>
        <p:spPr/>
        <p:txBody>
          <a:bodyPr/>
          <a:lstStyle/>
          <a:p>
            <a:pPr>
              <a:defRPr/>
            </a:pPr>
            <a:endParaRPr lang="el-GR" altLang="en-US"/>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37781075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29438725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115498067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l-G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l-GR"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23253252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l-GR" alt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l-GR" alt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FE1F6464-3ED9-4C51-862B-B319F1F35358}" type="slidenum">
              <a:rPr lang="el-GR" altLang="en-US" smtClean="0"/>
              <a:pPr>
                <a:defRPr/>
              </a:pPr>
              <a:t>‹#›</a:t>
            </a:fld>
            <a:endParaRPr lang="el-GR" altLang="en-US"/>
          </a:p>
        </p:txBody>
      </p:sp>
    </p:spTree>
    <p:extLst>
      <p:ext uri="{BB962C8B-B14F-4D97-AF65-F5344CB8AC3E}">
        <p14:creationId xmlns:p14="http://schemas.microsoft.com/office/powerpoint/2010/main" val="155391823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7SKqVzlHc9o"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www.youtube.com/watch?v=rP6U6Hhy_2M" TargetMode="External"/><Relationship Id="rId5" Type="http://schemas.openxmlformats.org/officeDocument/2006/relationships/image" Target="../media/image1.pn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419476" y="6553200"/>
            <a:ext cx="1914456" cy="304800"/>
          </a:xfrm>
          <a:prstGeom prst="rect">
            <a:avLst/>
          </a:prstGeom>
          <a:noFill/>
          <a:ln w="9525">
            <a:noFill/>
            <a:miter lim="800000"/>
            <a:headEnd/>
            <a:tailEnd/>
          </a:ln>
        </p:spPr>
        <p:txBody>
          <a:bodyPr wrap="square">
            <a:spAutoFit/>
          </a:bodyPr>
          <a:lstStyle/>
          <a:p>
            <a:pPr algn="ctr">
              <a:spcBef>
                <a:spcPct val="50000"/>
              </a:spcBef>
            </a:pPr>
            <a:r>
              <a:rPr lang="en-US" altLang="en-US" sz="1400" b="1" dirty="0">
                <a:solidFill>
                  <a:schemeClr val="accent1">
                    <a:lumMod val="75000"/>
                  </a:schemeClr>
                </a:solidFill>
                <a:latin typeface="Calisto MT" pitchFamily="18" charset="0"/>
                <a:ea typeface="Meiryo" pitchFamily="34" charset="-128"/>
                <a:cs typeface="Meiryo" pitchFamily="34" charset="-128"/>
              </a:rPr>
              <a:t>Media &amp; Diversity</a:t>
            </a:r>
            <a:endParaRPr lang="el-GR" altLang="en-US" sz="1400" b="1" dirty="0">
              <a:solidFill>
                <a:schemeClr val="accent1">
                  <a:lumMod val="75000"/>
                </a:schemeClr>
              </a:solidFill>
              <a:latin typeface="Calisto MT" pitchFamily="18" charset="0"/>
              <a:ea typeface="Meiryo" pitchFamily="34" charset="-128"/>
              <a:cs typeface="Meiryo" pitchFamily="34" charset="-128"/>
            </a:endParaRPr>
          </a:p>
        </p:txBody>
      </p:sp>
      <p:sp>
        <p:nvSpPr>
          <p:cNvPr id="2051" name="Text Box 5"/>
          <p:cNvSpPr txBox="1">
            <a:spLocks noChangeArrowheads="1"/>
          </p:cNvSpPr>
          <p:nvPr/>
        </p:nvSpPr>
        <p:spPr bwMode="auto">
          <a:xfrm>
            <a:off x="6972693" y="4149080"/>
            <a:ext cx="2108677" cy="1815882"/>
          </a:xfrm>
          <a:prstGeom prst="rect">
            <a:avLst/>
          </a:prstGeom>
          <a:noFill/>
          <a:ln w="9525">
            <a:noFill/>
            <a:miter lim="800000"/>
            <a:headEnd/>
            <a:tailEnd/>
          </a:ln>
        </p:spPr>
        <p:txBody>
          <a:bodyPr wrap="square">
            <a:spAutoFit/>
          </a:bodyPr>
          <a:lstStyle/>
          <a:p>
            <a:pPr>
              <a:spcBef>
                <a:spcPct val="50000"/>
              </a:spcBef>
            </a:pPr>
            <a:r>
              <a:rPr lang="en-US" altLang="en-US" sz="1600" b="1" dirty="0">
                <a:solidFill>
                  <a:schemeClr val="accent1">
                    <a:lumMod val="75000"/>
                  </a:schemeClr>
                </a:solidFill>
                <a:latin typeface="Calisto MT" pitchFamily="18" charset="0"/>
              </a:rPr>
              <a:t>George </a:t>
            </a:r>
            <a:r>
              <a:rPr lang="en-US" altLang="en-US" sz="1600" b="1" dirty="0" err="1">
                <a:solidFill>
                  <a:schemeClr val="accent1">
                    <a:lumMod val="75000"/>
                  </a:schemeClr>
                </a:solidFill>
                <a:latin typeface="Calisto MT" pitchFamily="18" charset="0"/>
              </a:rPr>
              <a:t>Akilidis</a:t>
            </a:r>
            <a:endParaRPr lang="en-US" altLang="en-US" sz="1600" b="1" dirty="0">
              <a:solidFill>
                <a:schemeClr val="accent1">
                  <a:lumMod val="75000"/>
                </a:schemeClr>
              </a:solidFill>
              <a:latin typeface="Calisto MT" pitchFamily="18" charset="0"/>
            </a:endParaRPr>
          </a:p>
          <a:p>
            <a:pPr>
              <a:spcBef>
                <a:spcPct val="50000"/>
              </a:spcBef>
            </a:pPr>
            <a:r>
              <a:rPr lang="en-US" altLang="en-US" sz="1600" b="1" dirty="0">
                <a:solidFill>
                  <a:schemeClr val="accent1">
                    <a:lumMod val="75000"/>
                  </a:schemeClr>
                </a:solidFill>
                <a:latin typeface="Calisto MT" pitchFamily="18" charset="0"/>
              </a:rPr>
              <a:t>Elena </a:t>
            </a:r>
            <a:r>
              <a:rPr lang="en-US" altLang="en-US" sz="1600" b="1" dirty="0" err="1">
                <a:solidFill>
                  <a:schemeClr val="accent1">
                    <a:lumMod val="75000"/>
                  </a:schemeClr>
                </a:solidFill>
                <a:latin typeface="Calisto MT" pitchFamily="18" charset="0"/>
              </a:rPr>
              <a:t>Alexandrou</a:t>
            </a:r>
            <a:endParaRPr lang="en-US" altLang="en-US" sz="1600" b="1" dirty="0">
              <a:solidFill>
                <a:schemeClr val="accent1">
                  <a:lumMod val="75000"/>
                </a:schemeClr>
              </a:solidFill>
              <a:latin typeface="Calisto MT" pitchFamily="18" charset="0"/>
            </a:endParaRPr>
          </a:p>
          <a:p>
            <a:pPr>
              <a:spcBef>
                <a:spcPct val="50000"/>
              </a:spcBef>
            </a:pPr>
            <a:r>
              <a:rPr lang="en-US" altLang="en-US" sz="1600" b="1" dirty="0" err="1">
                <a:solidFill>
                  <a:schemeClr val="accent1">
                    <a:lumMod val="75000"/>
                  </a:schemeClr>
                </a:solidFill>
                <a:latin typeface="Calisto MT" pitchFamily="18" charset="0"/>
              </a:rPr>
              <a:t>Soukaina</a:t>
            </a:r>
            <a:r>
              <a:rPr lang="en-US" altLang="en-US" sz="1600" b="1" dirty="0">
                <a:solidFill>
                  <a:schemeClr val="accent1">
                    <a:lumMod val="75000"/>
                  </a:schemeClr>
                </a:solidFill>
                <a:latin typeface="Calisto MT" pitchFamily="18" charset="0"/>
              </a:rPr>
              <a:t> Anwar</a:t>
            </a:r>
          </a:p>
          <a:p>
            <a:pPr>
              <a:spcBef>
                <a:spcPct val="50000"/>
              </a:spcBef>
            </a:pPr>
            <a:r>
              <a:rPr lang="en-US" altLang="en-US" sz="1600" b="1" dirty="0">
                <a:solidFill>
                  <a:schemeClr val="accent1">
                    <a:lumMod val="75000"/>
                  </a:schemeClr>
                </a:solidFill>
                <a:latin typeface="Calisto MT" pitchFamily="18" charset="0"/>
              </a:rPr>
              <a:t>Christos </a:t>
            </a:r>
            <a:r>
              <a:rPr lang="en-US" altLang="en-US" sz="1600" b="1" dirty="0" err="1">
                <a:solidFill>
                  <a:schemeClr val="accent1">
                    <a:lumMod val="75000"/>
                  </a:schemeClr>
                </a:solidFill>
                <a:latin typeface="Calisto MT" pitchFamily="18" charset="0"/>
              </a:rPr>
              <a:t>Chelidoni</a:t>
            </a:r>
            <a:endParaRPr lang="en-US" altLang="en-US" sz="1600" b="1" dirty="0">
              <a:solidFill>
                <a:schemeClr val="accent1">
                  <a:lumMod val="75000"/>
                </a:schemeClr>
              </a:solidFill>
              <a:latin typeface="Calisto MT" pitchFamily="18" charset="0"/>
            </a:endParaRPr>
          </a:p>
          <a:p>
            <a:pPr>
              <a:spcBef>
                <a:spcPct val="50000"/>
              </a:spcBef>
            </a:pPr>
            <a:endParaRPr lang="en-US" altLang="en-US" sz="1600" b="1" dirty="0">
              <a:latin typeface="Calisto MT" pitchFamily="18" charset="0"/>
            </a:endParaRPr>
          </a:p>
        </p:txBody>
      </p:sp>
      <p:sp>
        <p:nvSpPr>
          <p:cNvPr id="2052" name="Text Box 6"/>
          <p:cNvSpPr txBox="1">
            <a:spLocks noChangeArrowheads="1"/>
          </p:cNvSpPr>
          <p:nvPr/>
        </p:nvSpPr>
        <p:spPr bwMode="auto">
          <a:xfrm>
            <a:off x="-300115" y="2677628"/>
            <a:ext cx="7272808" cy="1446550"/>
          </a:xfrm>
          <a:prstGeom prst="rect">
            <a:avLst/>
          </a:prstGeom>
          <a:noFill/>
          <a:ln w="9525">
            <a:noFill/>
            <a:miter lim="800000"/>
            <a:headEnd/>
            <a:tailEnd/>
          </a:ln>
        </p:spPr>
        <p:txBody>
          <a:bodyPr wrap="square">
            <a:spAutoFit/>
          </a:bodyPr>
          <a:lstStyle/>
          <a:p>
            <a:pPr algn="ctr">
              <a:spcBef>
                <a:spcPct val="50000"/>
              </a:spcBef>
            </a:pPr>
            <a:r>
              <a:rPr lang="en-US" sz="4400" b="1" dirty="0">
                <a:solidFill>
                  <a:schemeClr val="bg1"/>
                </a:solidFill>
              </a:rPr>
              <a:t>Cultural Diversity in the EU today</a:t>
            </a:r>
            <a:endParaRPr lang="el-GR" altLang="en-US" sz="4400" b="1"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1</a:t>
            </a:fld>
            <a:endParaRPr lang="el-GR" altLang="en-US" dirty="0"/>
          </a:p>
        </p:txBody>
      </p:sp>
      <p:pic>
        <p:nvPicPr>
          <p:cNvPr id="2054" name="Picture 9"/>
          <p:cNvPicPr>
            <a:picLocks noChangeAspect="1" noChangeArrowheads="1"/>
          </p:cNvPicPr>
          <p:nvPr/>
        </p:nvPicPr>
        <p:blipFill>
          <a:blip r:embed="rId3" cstate="print">
            <a:grayscl/>
            <a:biLevel thresh="50000"/>
          </a:blip>
          <a:srcRect/>
          <a:stretch>
            <a:fillRect/>
          </a:stretch>
        </p:blipFill>
        <p:spPr bwMode="auto">
          <a:xfrm>
            <a:off x="34925" y="102964"/>
            <a:ext cx="1008063" cy="1093788"/>
          </a:xfrm>
          <a:prstGeom prst="rect">
            <a:avLst/>
          </a:prstGeom>
          <a:solidFill>
            <a:schemeClr val="accent1">
              <a:alpha val="36000"/>
            </a:schemeClr>
          </a:solidFill>
          <a:ln w="9525">
            <a:noFill/>
            <a:miter lim="800000"/>
            <a:headEnd/>
            <a:tailEnd/>
          </a:ln>
        </p:spPr>
      </p:pic>
    </p:spTree>
    <p:extLst>
      <p:ext uri="{BB962C8B-B14F-4D97-AF65-F5344CB8AC3E}">
        <p14:creationId xmlns:p14="http://schemas.microsoft.com/office/powerpoint/2010/main" val="337715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8C39BE-21DF-45D3-A01C-D89D491B088C}"/>
              </a:ext>
            </a:extLst>
          </p:cNvPr>
          <p:cNvSpPr>
            <a:spLocks noGrp="1"/>
          </p:cNvSpPr>
          <p:nvPr>
            <p:ph type="title"/>
          </p:nvPr>
        </p:nvSpPr>
        <p:spPr/>
        <p:txBody>
          <a:bodyPr/>
          <a:lstStyle/>
          <a:p>
            <a:r>
              <a:rPr lang="en-US" sz="3200" b="1" dirty="0"/>
              <a:t> Loss of democratic freedoms</a:t>
            </a:r>
            <a:br>
              <a:rPr lang="el-GR" sz="3200" b="1" dirty="0"/>
            </a:br>
            <a:endParaRPr lang="en-US" dirty="0"/>
          </a:p>
        </p:txBody>
      </p:sp>
      <p:sp>
        <p:nvSpPr>
          <p:cNvPr id="3" name="Θέση περιεχομένου 2">
            <a:extLst>
              <a:ext uri="{FF2B5EF4-FFF2-40B4-BE49-F238E27FC236}">
                <a16:creationId xmlns:a16="http://schemas.microsoft.com/office/drawing/2014/main" id="{212BB8BD-9989-4B8A-9FB9-90E50CD42272}"/>
              </a:ext>
            </a:extLst>
          </p:cNvPr>
          <p:cNvSpPr>
            <a:spLocks noGrp="1"/>
          </p:cNvSpPr>
          <p:nvPr>
            <p:ph idx="1"/>
          </p:nvPr>
        </p:nvSpPr>
        <p:spPr>
          <a:xfrm>
            <a:off x="2901951" y="864108"/>
            <a:ext cx="5486400" cy="2564892"/>
          </a:xfrm>
        </p:spPr>
        <p:txBody>
          <a:bodyPr>
            <a:normAutofit/>
          </a:bodyPr>
          <a:lstStyle/>
          <a:p>
            <a:r>
              <a:rPr lang="en-US" sz="2000" dirty="0">
                <a:solidFill>
                  <a:schemeClr val="accent1">
                    <a:lumMod val="75000"/>
                  </a:schemeClr>
                </a:solidFill>
              </a:rPr>
              <a:t>Civil liberties are the essential prerequisite of democracy</a:t>
            </a:r>
          </a:p>
          <a:p>
            <a:r>
              <a:rPr lang="en-US" sz="2000" dirty="0">
                <a:solidFill>
                  <a:schemeClr val="accent1">
                    <a:lumMod val="75000"/>
                  </a:schemeClr>
                </a:solidFill>
                <a:cs typeface="Arial" charset="0"/>
              </a:rPr>
              <a:t>The overreaction of the state and the imposition of excessive controls do indeed represent a serious risk to the health and strength of our European democracies.</a:t>
            </a:r>
            <a:endParaRPr lang="el-GR" sz="2000" dirty="0">
              <a:solidFill>
                <a:schemeClr val="accent1">
                  <a:lumMod val="75000"/>
                </a:schemeClr>
              </a:solidFill>
              <a:cs typeface="Arial" charset="0"/>
            </a:endParaRPr>
          </a:p>
          <a:p>
            <a:endParaRPr lang="en-US" sz="2000" dirty="0">
              <a:solidFill>
                <a:schemeClr val="accent1">
                  <a:lumMod val="75000"/>
                </a:schemeClr>
              </a:solidFill>
            </a:endParaRPr>
          </a:p>
        </p:txBody>
      </p:sp>
      <p:sp>
        <p:nvSpPr>
          <p:cNvPr id="4" name="Θέση αριθμού διαφάνειας 3">
            <a:extLst>
              <a:ext uri="{FF2B5EF4-FFF2-40B4-BE49-F238E27FC236}">
                <a16:creationId xmlns:a16="http://schemas.microsoft.com/office/drawing/2014/main" id="{6FE26219-A893-48EE-B543-98FFCDEED330}"/>
              </a:ext>
            </a:extLst>
          </p:cNvPr>
          <p:cNvSpPr>
            <a:spLocks noGrp="1"/>
          </p:cNvSpPr>
          <p:nvPr>
            <p:ph type="sldNum" sz="quarter" idx="12"/>
          </p:nvPr>
        </p:nvSpPr>
        <p:spPr/>
        <p:txBody>
          <a:bodyPr/>
          <a:lstStyle/>
          <a:p>
            <a:pPr>
              <a:defRPr/>
            </a:pPr>
            <a:fld id="{FE1F6464-3ED9-4C51-862B-B319F1F35358}" type="slidenum">
              <a:rPr lang="el-GR" altLang="en-US" smtClean="0"/>
              <a:pPr>
                <a:defRPr/>
              </a:pPr>
              <a:t>10</a:t>
            </a:fld>
            <a:endParaRPr lang="el-GR" altLang="en-US"/>
          </a:p>
        </p:txBody>
      </p:sp>
      <p:pic>
        <p:nvPicPr>
          <p:cNvPr id="8" name="Εικόνα 7">
            <a:extLst>
              <a:ext uri="{FF2B5EF4-FFF2-40B4-BE49-F238E27FC236}">
                <a16:creationId xmlns:a16="http://schemas.microsoft.com/office/drawing/2014/main" id="{11D66FCA-E88D-4033-B16C-09D12C0E6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365104"/>
            <a:ext cx="2358485" cy="1469901"/>
          </a:xfrm>
          <a:prstGeom prst="rect">
            <a:avLst/>
          </a:prstGeom>
        </p:spPr>
      </p:pic>
      <p:pic>
        <p:nvPicPr>
          <p:cNvPr id="10" name="Εικόνα 9">
            <a:extLst>
              <a:ext uri="{FF2B5EF4-FFF2-40B4-BE49-F238E27FC236}">
                <a16:creationId xmlns:a16="http://schemas.microsoft.com/office/drawing/2014/main" id="{75ADBCAE-FEF5-4776-B352-599033ACB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1950" y="3041650"/>
            <a:ext cx="5486400" cy="3668233"/>
          </a:xfrm>
          <a:prstGeom prst="rect">
            <a:avLst/>
          </a:prstGeom>
        </p:spPr>
      </p:pic>
    </p:spTree>
    <p:extLst>
      <p:ext uri="{BB962C8B-B14F-4D97-AF65-F5344CB8AC3E}">
        <p14:creationId xmlns:p14="http://schemas.microsoft.com/office/powerpoint/2010/main" val="32951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A9D26C-FC06-4953-B3BB-6C7946614D15}"/>
              </a:ext>
            </a:extLst>
          </p:cNvPr>
          <p:cNvSpPr>
            <a:spLocks noGrp="1"/>
          </p:cNvSpPr>
          <p:nvPr>
            <p:ph type="title"/>
          </p:nvPr>
        </p:nvSpPr>
        <p:spPr/>
        <p:txBody>
          <a:bodyPr/>
          <a:lstStyle/>
          <a:p>
            <a:r>
              <a:rPr lang="en-US" sz="3200" b="1" dirty="0"/>
              <a:t>A possible clash between “religious</a:t>
            </a:r>
            <a:r>
              <a:rPr lang="el-GR" sz="3200" b="1" dirty="0"/>
              <a:t> </a:t>
            </a:r>
            <a:r>
              <a:rPr lang="en-US" sz="3200" b="1" dirty="0"/>
              <a:t>freedom” and freedom of expression</a:t>
            </a:r>
            <a:br>
              <a:rPr lang="en-US" sz="3200" b="1" dirty="0">
                <a:solidFill>
                  <a:schemeClr val="accent1">
                    <a:lumMod val="75000"/>
                  </a:schemeClr>
                </a:solidFill>
              </a:rPr>
            </a:br>
            <a:endParaRPr lang="en-US" dirty="0"/>
          </a:p>
        </p:txBody>
      </p:sp>
      <p:sp>
        <p:nvSpPr>
          <p:cNvPr id="3" name="Θέση περιεχομένου 2">
            <a:extLst>
              <a:ext uri="{FF2B5EF4-FFF2-40B4-BE49-F238E27FC236}">
                <a16:creationId xmlns:a16="http://schemas.microsoft.com/office/drawing/2014/main" id="{40F7F939-5726-4B82-9F25-39B49ECC25D6}"/>
              </a:ext>
            </a:extLst>
          </p:cNvPr>
          <p:cNvSpPr>
            <a:spLocks noGrp="1"/>
          </p:cNvSpPr>
          <p:nvPr>
            <p:ph idx="1"/>
          </p:nvPr>
        </p:nvSpPr>
        <p:spPr>
          <a:xfrm>
            <a:off x="2901951" y="864108"/>
            <a:ext cx="5486400" cy="1772804"/>
          </a:xfrm>
        </p:spPr>
        <p:txBody>
          <a:bodyPr>
            <a:normAutofit/>
          </a:bodyPr>
          <a:lstStyle/>
          <a:p>
            <a:r>
              <a:rPr lang="en-US" sz="2000" dirty="0">
                <a:solidFill>
                  <a:schemeClr val="accent1">
                    <a:lumMod val="75000"/>
                  </a:schemeClr>
                </a:solidFill>
              </a:rPr>
              <a:t>There is thus a danger that a fundamental freedom, that of expression, may come to be eroded through the anxiety of some European elites to avoid making hostile an important minority, or through the fear of provoking acts of violence.</a:t>
            </a:r>
          </a:p>
        </p:txBody>
      </p:sp>
      <p:sp>
        <p:nvSpPr>
          <p:cNvPr id="4" name="Θέση αριθμού διαφάνειας 3">
            <a:extLst>
              <a:ext uri="{FF2B5EF4-FFF2-40B4-BE49-F238E27FC236}">
                <a16:creationId xmlns:a16="http://schemas.microsoft.com/office/drawing/2014/main" id="{E3D831FF-4687-408A-AEA2-48C36D3D1FE7}"/>
              </a:ext>
            </a:extLst>
          </p:cNvPr>
          <p:cNvSpPr>
            <a:spLocks noGrp="1"/>
          </p:cNvSpPr>
          <p:nvPr>
            <p:ph type="sldNum" sz="quarter" idx="12"/>
          </p:nvPr>
        </p:nvSpPr>
        <p:spPr/>
        <p:txBody>
          <a:bodyPr/>
          <a:lstStyle/>
          <a:p>
            <a:pPr>
              <a:defRPr/>
            </a:pPr>
            <a:fld id="{FE1F6464-3ED9-4C51-862B-B319F1F35358}" type="slidenum">
              <a:rPr lang="el-GR" altLang="en-US" smtClean="0"/>
              <a:pPr>
                <a:defRPr/>
              </a:pPr>
              <a:t>11</a:t>
            </a:fld>
            <a:endParaRPr lang="el-GR" altLang="en-US"/>
          </a:p>
        </p:txBody>
      </p:sp>
      <p:pic>
        <p:nvPicPr>
          <p:cNvPr id="6" name="Εικόνα 5">
            <a:extLst>
              <a:ext uri="{FF2B5EF4-FFF2-40B4-BE49-F238E27FC236}">
                <a16:creationId xmlns:a16="http://schemas.microsoft.com/office/drawing/2014/main" id="{4D90D642-C58B-4B89-B092-93D859FA50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054860"/>
            <a:ext cx="2016224" cy="3024336"/>
          </a:xfrm>
          <a:prstGeom prst="rect">
            <a:avLst/>
          </a:prstGeom>
        </p:spPr>
      </p:pic>
      <p:pic>
        <p:nvPicPr>
          <p:cNvPr id="8" name="Εικόνα 7">
            <a:extLst>
              <a:ext uri="{FF2B5EF4-FFF2-40B4-BE49-F238E27FC236}">
                <a16:creationId xmlns:a16="http://schemas.microsoft.com/office/drawing/2014/main" id="{F7C79A3A-C0C4-40ED-A603-FFB1AF836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788" y="3199357"/>
            <a:ext cx="2099560" cy="2735342"/>
          </a:xfrm>
          <a:prstGeom prst="rect">
            <a:avLst/>
          </a:prstGeom>
        </p:spPr>
      </p:pic>
    </p:spTree>
    <p:extLst>
      <p:ext uri="{BB962C8B-B14F-4D97-AF65-F5344CB8AC3E}">
        <p14:creationId xmlns:p14="http://schemas.microsoft.com/office/powerpoint/2010/main" val="356228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45C8B3-1FFE-43AD-98BF-9448C2E18B1D}"/>
              </a:ext>
            </a:extLst>
          </p:cNvPr>
          <p:cNvSpPr>
            <a:spLocks noGrp="1"/>
          </p:cNvSpPr>
          <p:nvPr>
            <p:ph type="title"/>
          </p:nvPr>
        </p:nvSpPr>
        <p:spPr>
          <a:xfrm>
            <a:off x="189689" y="1123839"/>
            <a:ext cx="2210612" cy="3673314"/>
          </a:xfrm>
        </p:spPr>
        <p:txBody>
          <a:bodyPr/>
          <a:lstStyle/>
          <a:p>
            <a:r>
              <a:rPr lang="en-US" dirty="0"/>
              <a:t>Statistics about multiculturalism  in Europe </a:t>
            </a:r>
          </a:p>
        </p:txBody>
      </p:sp>
      <p:sp>
        <p:nvSpPr>
          <p:cNvPr id="3" name="Θέση περιεχομένου 2">
            <a:extLst>
              <a:ext uri="{FF2B5EF4-FFF2-40B4-BE49-F238E27FC236}">
                <a16:creationId xmlns:a16="http://schemas.microsoft.com/office/drawing/2014/main" id="{8F6AE97F-431A-4A32-9A40-81D4CBA48C10}"/>
              </a:ext>
            </a:extLst>
          </p:cNvPr>
          <p:cNvSpPr>
            <a:spLocks noGrp="1"/>
          </p:cNvSpPr>
          <p:nvPr>
            <p:ph idx="1"/>
          </p:nvPr>
        </p:nvSpPr>
        <p:spPr>
          <a:xfrm>
            <a:off x="2901951" y="864108"/>
            <a:ext cx="5486400" cy="4797140"/>
          </a:xfrm>
        </p:spPr>
        <p:txBody>
          <a:bodyPr>
            <a:normAutofit/>
          </a:bodyPr>
          <a:lstStyle/>
          <a:p>
            <a:r>
              <a:rPr lang="en-US" sz="2000" dirty="0">
                <a:solidFill>
                  <a:schemeClr val="accent1">
                    <a:lumMod val="75000"/>
                  </a:schemeClr>
                </a:solidFill>
              </a:rPr>
              <a:t>There are 87 distinct peoples of Europe</a:t>
            </a:r>
          </a:p>
          <a:p>
            <a:pPr lvl="1"/>
            <a:r>
              <a:rPr lang="en-US" sz="2000" dirty="0">
                <a:solidFill>
                  <a:schemeClr val="accent1">
                    <a:lumMod val="75000"/>
                  </a:schemeClr>
                </a:solidFill>
              </a:rPr>
              <a:t>33 form the majority population in at least one sovereign state</a:t>
            </a:r>
          </a:p>
          <a:p>
            <a:pPr lvl="1"/>
            <a:r>
              <a:rPr lang="en-US" sz="2000" dirty="0">
                <a:solidFill>
                  <a:schemeClr val="accent1">
                    <a:lumMod val="75000"/>
                  </a:schemeClr>
                </a:solidFill>
              </a:rPr>
              <a:t>54 constitute ethnic minorities</a:t>
            </a:r>
          </a:p>
          <a:p>
            <a:r>
              <a:rPr lang="en-US" sz="2000" dirty="0">
                <a:solidFill>
                  <a:schemeClr val="accent1">
                    <a:lumMod val="75000"/>
                  </a:schemeClr>
                </a:solidFill>
              </a:rPr>
              <a:t>The total number of national or linguistic minority populations in Europe is estimated at 105 million people, or 14% of 770 million Europeans.</a:t>
            </a:r>
          </a:p>
        </p:txBody>
      </p:sp>
      <p:sp>
        <p:nvSpPr>
          <p:cNvPr id="4" name="Θέση αριθμού διαφάνειας 3">
            <a:extLst>
              <a:ext uri="{FF2B5EF4-FFF2-40B4-BE49-F238E27FC236}">
                <a16:creationId xmlns:a16="http://schemas.microsoft.com/office/drawing/2014/main" id="{12D59277-692D-4E7D-BE64-A25DD917EE1B}"/>
              </a:ext>
            </a:extLst>
          </p:cNvPr>
          <p:cNvSpPr>
            <a:spLocks noGrp="1"/>
          </p:cNvSpPr>
          <p:nvPr>
            <p:ph type="sldNum" sz="quarter" idx="12"/>
          </p:nvPr>
        </p:nvSpPr>
        <p:spPr/>
        <p:txBody>
          <a:bodyPr/>
          <a:lstStyle/>
          <a:p>
            <a:pPr>
              <a:defRPr/>
            </a:pPr>
            <a:fld id="{FE1F6464-3ED9-4C51-862B-B319F1F35358}" type="slidenum">
              <a:rPr lang="el-GR" altLang="en-US" smtClean="0"/>
              <a:pPr>
                <a:defRPr/>
              </a:pPr>
              <a:t>12</a:t>
            </a:fld>
            <a:endParaRPr lang="el-GR" altLang="en-US"/>
          </a:p>
        </p:txBody>
      </p:sp>
      <p:pic>
        <p:nvPicPr>
          <p:cNvPr id="7" name="Εικόνα 6">
            <a:extLst>
              <a:ext uri="{FF2B5EF4-FFF2-40B4-BE49-F238E27FC236}">
                <a16:creationId xmlns:a16="http://schemas.microsoft.com/office/drawing/2014/main" id="{B89941CD-5FE3-422B-B187-D0F616100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89" y="4149080"/>
            <a:ext cx="2174943" cy="1631207"/>
          </a:xfrm>
          <a:prstGeom prst="rect">
            <a:avLst/>
          </a:prstGeom>
        </p:spPr>
      </p:pic>
    </p:spTree>
    <p:extLst>
      <p:ext uri="{BB962C8B-B14F-4D97-AF65-F5344CB8AC3E}">
        <p14:creationId xmlns:p14="http://schemas.microsoft.com/office/powerpoint/2010/main" val="77697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35E97-F22F-4622-9E98-2D5B94555322}"/>
              </a:ext>
            </a:extLst>
          </p:cNvPr>
          <p:cNvSpPr>
            <a:spLocks noGrp="1"/>
          </p:cNvSpPr>
          <p:nvPr>
            <p:ph type="title"/>
          </p:nvPr>
        </p:nvSpPr>
        <p:spPr/>
        <p:txBody>
          <a:bodyPr/>
          <a:lstStyle/>
          <a:p>
            <a:r>
              <a:rPr lang="en-US" dirty="0"/>
              <a:t>Religion</a:t>
            </a:r>
          </a:p>
        </p:txBody>
      </p:sp>
      <p:sp>
        <p:nvSpPr>
          <p:cNvPr id="3" name="Θέση περιεχομένου 2">
            <a:extLst>
              <a:ext uri="{FF2B5EF4-FFF2-40B4-BE49-F238E27FC236}">
                <a16:creationId xmlns:a16="http://schemas.microsoft.com/office/drawing/2014/main" id="{23AAC3B1-761A-4E1D-B124-1B3961A5B80C}"/>
              </a:ext>
            </a:extLst>
          </p:cNvPr>
          <p:cNvSpPr>
            <a:spLocks noGrp="1"/>
          </p:cNvSpPr>
          <p:nvPr>
            <p:ph idx="1"/>
          </p:nvPr>
        </p:nvSpPr>
        <p:spPr>
          <a:xfrm>
            <a:off x="2901950" y="864108"/>
            <a:ext cx="5558481" cy="980716"/>
          </a:xfrm>
        </p:spPr>
        <p:txBody>
          <a:bodyPr>
            <a:normAutofit/>
          </a:bodyPr>
          <a:lstStyle/>
          <a:p>
            <a:r>
              <a:rPr lang="en-US" sz="2000" dirty="0">
                <a:solidFill>
                  <a:schemeClr val="accent1">
                    <a:lumMod val="75000"/>
                  </a:schemeClr>
                </a:solidFill>
              </a:rPr>
              <a:t>Christianity is the largest religion in the European Union, accounting for 72% of the EU's population</a:t>
            </a:r>
          </a:p>
        </p:txBody>
      </p:sp>
      <p:sp>
        <p:nvSpPr>
          <p:cNvPr id="4" name="Θέση αριθμού διαφάνειας 3">
            <a:extLst>
              <a:ext uri="{FF2B5EF4-FFF2-40B4-BE49-F238E27FC236}">
                <a16:creationId xmlns:a16="http://schemas.microsoft.com/office/drawing/2014/main" id="{AC70D9C9-BDDF-49C6-AD88-321483E757AF}"/>
              </a:ext>
            </a:extLst>
          </p:cNvPr>
          <p:cNvSpPr>
            <a:spLocks noGrp="1"/>
          </p:cNvSpPr>
          <p:nvPr>
            <p:ph type="sldNum" sz="quarter" idx="12"/>
          </p:nvPr>
        </p:nvSpPr>
        <p:spPr/>
        <p:txBody>
          <a:bodyPr/>
          <a:lstStyle/>
          <a:p>
            <a:pPr>
              <a:defRPr/>
            </a:pPr>
            <a:fld id="{FE1F6464-3ED9-4C51-862B-B319F1F35358}" type="slidenum">
              <a:rPr lang="el-GR" altLang="en-US" smtClean="0"/>
              <a:pPr>
                <a:defRPr/>
              </a:pPr>
              <a:t>13</a:t>
            </a:fld>
            <a:endParaRPr lang="el-GR" altLang="en-US"/>
          </a:p>
        </p:txBody>
      </p:sp>
      <p:pic>
        <p:nvPicPr>
          <p:cNvPr id="6" name="Εικόνα 5">
            <a:extLst>
              <a:ext uri="{FF2B5EF4-FFF2-40B4-BE49-F238E27FC236}">
                <a16:creationId xmlns:a16="http://schemas.microsoft.com/office/drawing/2014/main" id="{C4945A97-8F0C-4EF1-8EC4-B3A9B4D05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665043"/>
            <a:ext cx="2678162" cy="5046605"/>
          </a:xfrm>
          <a:prstGeom prst="rect">
            <a:avLst/>
          </a:prstGeom>
        </p:spPr>
      </p:pic>
    </p:spTree>
    <p:extLst>
      <p:ext uri="{BB962C8B-B14F-4D97-AF65-F5344CB8AC3E}">
        <p14:creationId xmlns:p14="http://schemas.microsoft.com/office/powerpoint/2010/main" val="82885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C104AB-70AA-488E-9926-0920010DDEE2}"/>
              </a:ext>
            </a:extLst>
          </p:cNvPr>
          <p:cNvSpPr>
            <a:spLocks noGrp="1"/>
          </p:cNvSpPr>
          <p:nvPr>
            <p:ph type="title"/>
          </p:nvPr>
        </p:nvSpPr>
        <p:spPr/>
        <p:txBody>
          <a:bodyPr/>
          <a:lstStyle/>
          <a:p>
            <a:r>
              <a:rPr lang="en-US" b="1" dirty="0"/>
              <a:t>Religion</a:t>
            </a:r>
          </a:p>
        </p:txBody>
      </p:sp>
      <p:pic>
        <p:nvPicPr>
          <p:cNvPr id="6" name="Θέση περιεχομένου 5">
            <a:extLst>
              <a:ext uri="{FF2B5EF4-FFF2-40B4-BE49-F238E27FC236}">
                <a16:creationId xmlns:a16="http://schemas.microsoft.com/office/drawing/2014/main" id="{4EFB600B-B483-486E-9FB5-DE31239B743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9912" y="460970"/>
            <a:ext cx="3960440" cy="6431410"/>
          </a:xfrm>
        </p:spPr>
      </p:pic>
      <p:sp>
        <p:nvSpPr>
          <p:cNvPr id="4" name="Θέση αριθμού διαφάνειας 3">
            <a:extLst>
              <a:ext uri="{FF2B5EF4-FFF2-40B4-BE49-F238E27FC236}">
                <a16:creationId xmlns:a16="http://schemas.microsoft.com/office/drawing/2014/main" id="{B91471F8-BA07-4C10-918C-B5AE16AED57C}"/>
              </a:ext>
            </a:extLst>
          </p:cNvPr>
          <p:cNvSpPr>
            <a:spLocks noGrp="1"/>
          </p:cNvSpPr>
          <p:nvPr>
            <p:ph type="sldNum" sz="quarter" idx="12"/>
          </p:nvPr>
        </p:nvSpPr>
        <p:spPr/>
        <p:txBody>
          <a:bodyPr/>
          <a:lstStyle/>
          <a:p>
            <a:pPr>
              <a:defRPr/>
            </a:pPr>
            <a:fld id="{FE1F6464-3ED9-4C51-862B-B319F1F35358}" type="slidenum">
              <a:rPr lang="el-GR" altLang="en-US" smtClean="0"/>
              <a:pPr>
                <a:defRPr/>
              </a:pPr>
              <a:t>14</a:t>
            </a:fld>
            <a:endParaRPr lang="el-GR" altLang="en-US"/>
          </a:p>
        </p:txBody>
      </p:sp>
    </p:spTree>
    <p:extLst>
      <p:ext uri="{BB962C8B-B14F-4D97-AF65-F5344CB8AC3E}">
        <p14:creationId xmlns:p14="http://schemas.microsoft.com/office/powerpoint/2010/main" val="84650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D3708B-C667-4AF6-B001-AF9E6727C501}"/>
              </a:ext>
            </a:extLst>
          </p:cNvPr>
          <p:cNvSpPr>
            <a:spLocks noGrp="1"/>
          </p:cNvSpPr>
          <p:nvPr>
            <p:ph type="title"/>
          </p:nvPr>
        </p:nvSpPr>
        <p:spPr>
          <a:xfrm>
            <a:off x="189688" y="1123838"/>
            <a:ext cx="2510104" cy="4601183"/>
          </a:xfrm>
        </p:spPr>
        <p:txBody>
          <a:bodyPr/>
          <a:lstStyle/>
          <a:p>
            <a:r>
              <a:rPr lang="en-US" dirty="0"/>
              <a:t>“Clash of Civilizations” theory,</a:t>
            </a:r>
            <a:br>
              <a:rPr lang="en-US" dirty="0"/>
            </a:br>
            <a:r>
              <a:rPr lang="en-US" dirty="0"/>
              <a:t> islamophobia,</a:t>
            </a:r>
            <a:br>
              <a:rPr lang="en-US" dirty="0"/>
            </a:br>
            <a:r>
              <a:rPr lang="en-US" dirty="0"/>
              <a:t>religious freedom  </a:t>
            </a:r>
            <a:br>
              <a:rPr lang="en-US" dirty="0"/>
            </a:br>
            <a:endParaRPr lang="en-US" dirty="0"/>
          </a:p>
        </p:txBody>
      </p:sp>
      <p:sp>
        <p:nvSpPr>
          <p:cNvPr id="3" name="Θέση περιεχομένου 2">
            <a:extLst>
              <a:ext uri="{FF2B5EF4-FFF2-40B4-BE49-F238E27FC236}">
                <a16:creationId xmlns:a16="http://schemas.microsoft.com/office/drawing/2014/main" id="{E7103287-BDB7-40A6-A5F9-2060F5A793F3}"/>
              </a:ext>
            </a:extLst>
          </p:cNvPr>
          <p:cNvSpPr>
            <a:spLocks noGrp="1"/>
          </p:cNvSpPr>
          <p:nvPr>
            <p:ph idx="1"/>
          </p:nvPr>
        </p:nvSpPr>
        <p:spPr/>
        <p:txBody>
          <a:bodyPr>
            <a:normAutofit fontScale="92500" lnSpcReduction="10000"/>
          </a:bodyPr>
          <a:lstStyle/>
          <a:p>
            <a:r>
              <a:rPr lang="en-US" dirty="0"/>
              <a:t>The clash of civilizations ,This term refers to the political, economic and pluralistic differences between nation states during the post-Cold War era. These include Islamic, Chinese, Japanese, Indian, Western, African and Latin American civilizations.</a:t>
            </a:r>
            <a:endParaRPr lang="fr-FR" dirty="0"/>
          </a:p>
          <a:p>
            <a:r>
              <a:rPr lang="en-US" dirty="0"/>
              <a:t>The term Clash of Civilizations was published in 1993 by the American political scientist Samuel </a:t>
            </a:r>
            <a:r>
              <a:rPr lang="en-US" dirty="0" err="1"/>
              <a:t>Huntington,he</a:t>
            </a:r>
            <a:r>
              <a:rPr lang="en-US" dirty="0"/>
              <a:t> claims that since the end of the Cold War, it is identities and culture that engender conflict and alliances among states, not political ideologies. The world thus tends to divide into civilizations that encompass several states. So there is no coincidence between state and civilization. For Huntington, civilization is the largest cultural entity. It "is the highest mode of grouping and the highest level of cultural identity that humans need to distinguish themselves from other species. It is defined at the same time by objective elements, such as language, history, religion, customs, institutions, and by subjective elements of self-identification. "</a:t>
            </a:r>
            <a:endParaRPr lang="fr-FR" dirty="0"/>
          </a:p>
          <a:p>
            <a:endParaRPr lang="en-US" dirty="0"/>
          </a:p>
        </p:txBody>
      </p:sp>
      <p:sp>
        <p:nvSpPr>
          <p:cNvPr id="4" name="Θέση αριθμού διαφάνειας 3">
            <a:extLst>
              <a:ext uri="{FF2B5EF4-FFF2-40B4-BE49-F238E27FC236}">
                <a16:creationId xmlns:a16="http://schemas.microsoft.com/office/drawing/2014/main" id="{18889FA0-1BE9-4587-848A-8C9026D01BCC}"/>
              </a:ext>
            </a:extLst>
          </p:cNvPr>
          <p:cNvSpPr>
            <a:spLocks noGrp="1"/>
          </p:cNvSpPr>
          <p:nvPr>
            <p:ph type="sldNum" sz="quarter" idx="12"/>
          </p:nvPr>
        </p:nvSpPr>
        <p:spPr/>
        <p:txBody>
          <a:bodyPr/>
          <a:lstStyle/>
          <a:p>
            <a:pPr>
              <a:defRPr/>
            </a:pPr>
            <a:fld id="{FE1F6464-3ED9-4C51-862B-B319F1F35358}" type="slidenum">
              <a:rPr lang="el-GR" altLang="en-US" smtClean="0"/>
              <a:pPr>
                <a:defRPr/>
              </a:pPr>
              <a:t>15</a:t>
            </a:fld>
            <a:endParaRPr lang="el-GR" altLang="en-US"/>
          </a:p>
        </p:txBody>
      </p:sp>
    </p:spTree>
    <p:extLst>
      <p:ext uri="{BB962C8B-B14F-4D97-AF65-F5344CB8AC3E}">
        <p14:creationId xmlns:p14="http://schemas.microsoft.com/office/powerpoint/2010/main" val="297945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en-US" dirty="0"/>
              <a:t>The cultural shock is real and exists in many countries. Belgium, Singapore, Switzerland, the Baltic </a:t>
            </a:r>
            <a:r>
              <a:rPr lang="en-US" dirty="0" err="1"/>
              <a:t>countries,Bosnia</a:t>
            </a:r>
            <a:r>
              <a:rPr lang="en-US" dirty="0"/>
              <a:t> etc. are privileged places of the interactive culture </a:t>
            </a:r>
            <a:r>
              <a:rPr lang="en-US" dirty="0" err="1"/>
              <a:t>shock.,they</a:t>
            </a:r>
            <a:r>
              <a:rPr lang="en-US" dirty="0"/>
              <a:t> seem to have had the purpose of staging a common intercultural life, of orchestrating cultural shocks in a peaceful and innovative way, of managing plurality in unity. Moreover, it should be noted that in general these countries become the centers of peaceful cultural shock and enriching after centuries of shocks of conflict cultures.</a:t>
            </a:r>
            <a:endParaRPr lang="fr-FR" dirty="0"/>
          </a:p>
        </p:txBody>
      </p:sp>
      <p:sp>
        <p:nvSpPr>
          <p:cNvPr id="4" name="Espace réservé du numéro de diapositive 3"/>
          <p:cNvSpPr>
            <a:spLocks noGrp="1"/>
          </p:cNvSpPr>
          <p:nvPr>
            <p:ph type="sldNum" sz="quarter" idx="12"/>
          </p:nvPr>
        </p:nvSpPr>
        <p:spPr/>
        <p:txBody>
          <a:bodyPr/>
          <a:lstStyle/>
          <a:p>
            <a:pPr>
              <a:defRPr/>
            </a:pPr>
            <a:fld id="{FE1F6464-3ED9-4C51-862B-B319F1F35358}" type="slidenum">
              <a:rPr lang="el-GR" altLang="en-US" smtClean="0"/>
              <a:pPr>
                <a:defRPr/>
              </a:pPr>
              <a:t>16</a:t>
            </a:fld>
            <a:endParaRPr lang="el-GR" altLang="en-US"/>
          </a:p>
        </p:txBody>
      </p:sp>
    </p:spTree>
    <p:extLst>
      <p:ext uri="{BB962C8B-B14F-4D97-AF65-F5344CB8AC3E}">
        <p14:creationId xmlns:p14="http://schemas.microsoft.com/office/powerpoint/2010/main" val="335657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t>These small countries differ from the major countries of the continental hinterland, of which they are the cape. We are talking here about the geopolitical heart of cultural nationalism, of these countries with vast populated, fluvial metropolises, proud of their imperial past immemorial, state, militarized and centralized. These large countries have for a long time been globally, and on a popular scale, closed to external cultural influences or to migrant and tourist flows ( Russia, Turkey </a:t>
            </a:r>
            <a:r>
              <a:rPr lang="en-US" dirty="0" err="1"/>
              <a:t>etc</a:t>
            </a:r>
            <a:r>
              <a:rPr lang="en-US" dirty="0"/>
              <a:t>)</a:t>
            </a:r>
            <a:endParaRPr lang="fr-FR" dirty="0"/>
          </a:p>
        </p:txBody>
      </p:sp>
      <p:sp>
        <p:nvSpPr>
          <p:cNvPr id="4" name="Espace réservé du numéro de diapositive 3"/>
          <p:cNvSpPr>
            <a:spLocks noGrp="1"/>
          </p:cNvSpPr>
          <p:nvPr>
            <p:ph type="sldNum" sz="quarter" idx="12"/>
          </p:nvPr>
        </p:nvSpPr>
        <p:spPr/>
        <p:txBody>
          <a:bodyPr/>
          <a:lstStyle/>
          <a:p>
            <a:pPr>
              <a:defRPr/>
            </a:pPr>
            <a:fld id="{FE1F6464-3ED9-4C51-862B-B319F1F35358}" type="slidenum">
              <a:rPr lang="el-GR" altLang="en-US" smtClean="0"/>
              <a:pPr>
                <a:defRPr/>
              </a:pPr>
              <a:t>17</a:t>
            </a:fld>
            <a:endParaRPr lang="el-GR" altLang="en-US"/>
          </a:p>
        </p:txBody>
      </p:sp>
    </p:spTree>
    <p:extLst>
      <p:ext uri="{BB962C8B-B14F-4D97-AF65-F5344CB8AC3E}">
        <p14:creationId xmlns:p14="http://schemas.microsoft.com/office/powerpoint/2010/main" val="351109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t>Alexandre del Valle, a French author, says that the countries of Europe share almost the same cultures and values, so it would be difficult to give them that term. He gave an example of his country, France, which succeeded in grouping </a:t>
            </a:r>
            <a:r>
              <a:rPr lang="en-US" dirty="0" err="1"/>
              <a:t>Germins</a:t>
            </a:r>
            <a:r>
              <a:rPr lang="en-US" dirty="0"/>
              <a:t>, and </a:t>
            </a:r>
            <a:r>
              <a:rPr lang="en-US" dirty="0" err="1"/>
              <a:t>celts</a:t>
            </a:r>
            <a:r>
              <a:rPr lang="en-US" dirty="0"/>
              <a:t>. He gave examples of himself: "We were Sicilians immigrants in Tunisia then Algeria, then Spain then we were integrated in France without any problem. immigrants who come from different parts of the world, enrich the European culture and create more diversity, and cultural shock and that is where the term is best placed. </a:t>
            </a:r>
            <a:endParaRPr lang="fr-FR" dirty="0"/>
          </a:p>
          <a:p>
            <a:endParaRPr lang="fr-FR" dirty="0"/>
          </a:p>
        </p:txBody>
      </p:sp>
      <p:sp>
        <p:nvSpPr>
          <p:cNvPr id="4" name="Espace réservé du numéro de diapositive 3"/>
          <p:cNvSpPr>
            <a:spLocks noGrp="1"/>
          </p:cNvSpPr>
          <p:nvPr>
            <p:ph type="sldNum" sz="quarter" idx="12"/>
          </p:nvPr>
        </p:nvSpPr>
        <p:spPr/>
        <p:txBody>
          <a:bodyPr/>
          <a:lstStyle/>
          <a:p>
            <a:pPr>
              <a:defRPr/>
            </a:pPr>
            <a:fld id="{FE1F6464-3ED9-4C51-862B-B319F1F35358}" type="slidenum">
              <a:rPr lang="el-GR" altLang="en-US" smtClean="0"/>
              <a:pPr>
                <a:defRPr/>
              </a:pPr>
              <a:t>18</a:t>
            </a:fld>
            <a:endParaRPr lang="el-GR" altLang="en-US"/>
          </a:p>
        </p:txBody>
      </p:sp>
    </p:spTree>
    <p:extLst>
      <p:ext uri="{BB962C8B-B14F-4D97-AF65-F5344CB8AC3E}">
        <p14:creationId xmlns:p14="http://schemas.microsoft.com/office/powerpoint/2010/main" val="12479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t>Le </a:t>
            </a:r>
            <a:r>
              <a:rPr lang="en-US" dirty="0" err="1"/>
              <a:t>Temps,ch</a:t>
            </a:r>
            <a:endParaRPr lang="en-US" dirty="0"/>
          </a:p>
          <a:p>
            <a:r>
              <a:rPr lang="en-US" dirty="0"/>
              <a:t>In Great Britain, we notice the difficulties of integration of the Pakistani community, which has about 750 000 people. Pakistanis of origin are those who have been least involved with ethnic British. "It is the ethnic minority that has the least economic success," says Christian </a:t>
            </a:r>
            <a:r>
              <a:rPr lang="en-US" dirty="0" err="1"/>
              <a:t>Dustmann</a:t>
            </a:r>
            <a:r>
              <a:rPr lang="en-US" dirty="0"/>
              <a:t>, professor at the Center for Research and Analysis of Migration. Women in particular are not very active in the labor market. "According to a study conducted for the Ministry of the Interior, Pakistani immigrants are those with the least English proficiency. Urdu is still widely used in most households.</a:t>
            </a:r>
            <a:endParaRPr lang="fr-FR" dirty="0"/>
          </a:p>
        </p:txBody>
      </p:sp>
      <p:sp>
        <p:nvSpPr>
          <p:cNvPr id="4" name="Espace réservé du numéro de diapositive 3"/>
          <p:cNvSpPr>
            <a:spLocks noGrp="1"/>
          </p:cNvSpPr>
          <p:nvPr>
            <p:ph type="sldNum" sz="quarter" idx="12"/>
          </p:nvPr>
        </p:nvSpPr>
        <p:spPr/>
        <p:txBody>
          <a:bodyPr/>
          <a:lstStyle/>
          <a:p>
            <a:pPr>
              <a:defRPr/>
            </a:pPr>
            <a:fld id="{FE1F6464-3ED9-4C51-862B-B319F1F35358}" type="slidenum">
              <a:rPr lang="el-GR" altLang="en-US" smtClean="0"/>
              <a:pPr>
                <a:defRPr/>
              </a:pPr>
              <a:t>19</a:t>
            </a:fld>
            <a:endParaRPr lang="el-GR" altLang="en-US"/>
          </a:p>
        </p:txBody>
      </p:sp>
    </p:spTree>
    <p:extLst>
      <p:ext uri="{BB962C8B-B14F-4D97-AF65-F5344CB8AC3E}">
        <p14:creationId xmlns:p14="http://schemas.microsoft.com/office/powerpoint/2010/main" val="66936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666FCA-69F1-49C9-9AC9-247522ECF3B1}"/>
              </a:ext>
            </a:extLst>
          </p:cNvPr>
          <p:cNvSpPr>
            <a:spLocks noGrp="1"/>
          </p:cNvSpPr>
          <p:nvPr>
            <p:ph type="title"/>
          </p:nvPr>
        </p:nvSpPr>
        <p:spPr>
          <a:xfrm>
            <a:off x="58199" y="1123838"/>
            <a:ext cx="2438095" cy="4601183"/>
          </a:xfrm>
        </p:spPr>
        <p:txBody>
          <a:bodyPr/>
          <a:lstStyle/>
          <a:p>
            <a:r>
              <a:rPr lang="en-US" sz="4000" dirty="0"/>
              <a:t>Definitions</a:t>
            </a:r>
            <a:r>
              <a:rPr lang="en-US" dirty="0"/>
              <a:t> </a:t>
            </a:r>
          </a:p>
        </p:txBody>
      </p:sp>
      <p:sp>
        <p:nvSpPr>
          <p:cNvPr id="3" name="Θέση περιεχομένου 2">
            <a:extLst>
              <a:ext uri="{FF2B5EF4-FFF2-40B4-BE49-F238E27FC236}">
                <a16:creationId xmlns:a16="http://schemas.microsoft.com/office/drawing/2014/main" id="{2CBC01E2-17BB-459B-8BCD-211E10DB4F58}"/>
              </a:ext>
            </a:extLst>
          </p:cNvPr>
          <p:cNvSpPr>
            <a:spLocks noGrp="1"/>
          </p:cNvSpPr>
          <p:nvPr>
            <p:ph idx="1"/>
          </p:nvPr>
        </p:nvSpPr>
        <p:spPr/>
        <p:txBody>
          <a:bodyPr/>
          <a:lstStyle/>
          <a:p>
            <a:r>
              <a:rPr lang="en-US" sz="2000" b="1" dirty="0">
                <a:solidFill>
                  <a:schemeClr val="accent1">
                    <a:lumMod val="75000"/>
                  </a:schemeClr>
                </a:solidFill>
              </a:rPr>
              <a:t>Culture</a:t>
            </a:r>
            <a:r>
              <a:rPr lang="en-US" sz="2000" dirty="0">
                <a:solidFill>
                  <a:schemeClr val="accent1">
                    <a:lumMod val="75000"/>
                  </a:schemeClr>
                </a:solidFill>
              </a:rPr>
              <a:t> is the characteristics and knowledge of a particular group of people, encompassing language, religion, cuisine, social habits, music and arts.</a:t>
            </a:r>
          </a:p>
          <a:p>
            <a:r>
              <a:rPr lang="en-US" sz="2000" b="1" dirty="0">
                <a:solidFill>
                  <a:schemeClr val="accent1">
                    <a:lumMod val="75000"/>
                  </a:schemeClr>
                </a:solidFill>
              </a:rPr>
              <a:t>Cultural Diversity </a:t>
            </a:r>
            <a:r>
              <a:rPr lang="en-US" sz="2000" dirty="0">
                <a:solidFill>
                  <a:schemeClr val="accent1">
                    <a:lumMod val="75000"/>
                  </a:schemeClr>
                </a:solidFill>
              </a:rPr>
              <a:t>is the existence of a variety of cultural or ethnic groups within a society</a:t>
            </a:r>
          </a:p>
          <a:p>
            <a:r>
              <a:rPr lang="en-US" sz="2000" b="1" dirty="0">
                <a:solidFill>
                  <a:schemeClr val="accent1">
                    <a:lumMod val="75000"/>
                  </a:schemeClr>
                </a:solidFill>
              </a:rPr>
              <a:t>Multiculturalism</a:t>
            </a:r>
            <a:r>
              <a:rPr lang="en-US" sz="2000" dirty="0">
                <a:solidFill>
                  <a:schemeClr val="accent1">
                    <a:lumMod val="75000"/>
                  </a:schemeClr>
                </a:solidFill>
              </a:rPr>
              <a:t> is a situation in which all the different cultural or racial groups in a society have equal rights and opportunities, and none is ignored or regarded as unimportant.</a:t>
            </a:r>
          </a:p>
          <a:p>
            <a:endParaRPr lang="en-US" dirty="0"/>
          </a:p>
        </p:txBody>
      </p:sp>
      <p:sp>
        <p:nvSpPr>
          <p:cNvPr id="4" name="Θέση αριθμού διαφάνειας 3">
            <a:extLst>
              <a:ext uri="{FF2B5EF4-FFF2-40B4-BE49-F238E27FC236}">
                <a16:creationId xmlns:a16="http://schemas.microsoft.com/office/drawing/2014/main" id="{B2347C25-8E71-4D3A-AD44-1012CE629BD4}"/>
              </a:ext>
            </a:extLst>
          </p:cNvPr>
          <p:cNvSpPr>
            <a:spLocks noGrp="1"/>
          </p:cNvSpPr>
          <p:nvPr>
            <p:ph type="sldNum" sz="quarter" idx="12"/>
          </p:nvPr>
        </p:nvSpPr>
        <p:spPr/>
        <p:txBody>
          <a:bodyPr/>
          <a:lstStyle/>
          <a:p>
            <a:pPr>
              <a:defRPr/>
            </a:pPr>
            <a:fld id="{FE1F6464-3ED9-4C51-862B-B319F1F35358}" type="slidenum">
              <a:rPr lang="el-GR" altLang="en-US" smtClean="0"/>
              <a:pPr>
                <a:defRPr/>
              </a:pPr>
              <a:t>2</a:t>
            </a:fld>
            <a:endParaRPr lang="el-GR" altLang="en-US"/>
          </a:p>
        </p:txBody>
      </p:sp>
    </p:spTree>
    <p:extLst>
      <p:ext uri="{BB962C8B-B14F-4D97-AF65-F5344CB8AC3E}">
        <p14:creationId xmlns:p14="http://schemas.microsoft.com/office/powerpoint/2010/main" val="290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The </a:t>
            </a:r>
            <a:r>
              <a:rPr lang="fr-FR" dirty="0" err="1"/>
              <a:t>guardian</a:t>
            </a:r>
            <a:endParaRPr lang="fr-FR" dirty="0"/>
          </a:p>
          <a:p>
            <a:r>
              <a:rPr lang="fr-FR" dirty="0"/>
              <a:t>« </a:t>
            </a:r>
            <a:r>
              <a:rPr lang="en-US" dirty="0"/>
              <a:t>Happy as an Indian in the UK”</a:t>
            </a:r>
          </a:p>
          <a:p>
            <a:r>
              <a:rPr lang="en-US" dirty="0"/>
              <a:t>Statistics show that Indian citizens or their descendants are the happiest of His Majesty's kingdom. A journalist from the Guardian visited a contractor of Indian origin to find out the keys to this inclination to happiness.</a:t>
            </a:r>
          </a:p>
          <a:p>
            <a:r>
              <a:rPr lang="en-US" dirty="0"/>
              <a:t>This community of about 1.4 million people - the largest minority in the country - scores an average of 7.5 out of 10 for life.</a:t>
            </a:r>
          </a:p>
          <a:p>
            <a:r>
              <a:rPr lang="en-US" dirty="0"/>
              <a:t>White Britons and people identified as Chinese are then the happiest with a "rating" of happiness of 7.4 out of 10.</a:t>
            </a:r>
          </a:p>
          <a:p>
            <a:r>
              <a:rPr lang="en-US" dirty="0"/>
              <a:t>Black communities are the least happy, with only 6.7 out of 10.</a:t>
            </a:r>
            <a:endParaRPr lang="fr-FR" dirty="0"/>
          </a:p>
        </p:txBody>
      </p:sp>
      <p:sp>
        <p:nvSpPr>
          <p:cNvPr id="4" name="Espace réservé du numéro de diapositive 3"/>
          <p:cNvSpPr>
            <a:spLocks noGrp="1"/>
          </p:cNvSpPr>
          <p:nvPr>
            <p:ph type="sldNum" sz="quarter" idx="12"/>
          </p:nvPr>
        </p:nvSpPr>
        <p:spPr/>
        <p:txBody>
          <a:bodyPr/>
          <a:lstStyle/>
          <a:p>
            <a:pPr>
              <a:defRPr/>
            </a:pPr>
            <a:fld id="{FE1F6464-3ED9-4C51-862B-B319F1F35358}" type="slidenum">
              <a:rPr lang="el-GR" altLang="en-US" smtClean="0"/>
              <a:pPr>
                <a:defRPr/>
              </a:pPr>
              <a:t>20</a:t>
            </a:fld>
            <a:endParaRPr lang="el-GR" altLang="en-US"/>
          </a:p>
        </p:txBody>
      </p:sp>
    </p:spTree>
    <p:extLst>
      <p:ext uri="{BB962C8B-B14F-4D97-AF65-F5344CB8AC3E}">
        <p14:creationId xmlns:p14="http://schemas.microsoft.com/office/powerpoint/2010/main" val="251765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C501F-2972-42BD-80EC-36EED2313541}"/>
              </a:ext>
            </a:extLst>
          </p:cNvPr>
          <p:cNvSpPr>
            <a:spLocks noGrp="1"/>
          </p:cNvSpPr>
          <p:nvPr>
            <p:ph type="title"/>
          </p:nvPr>
        </p:nvSpPr>
        <p:spPr>
          <a:xfrm>
            <a:off x="0" y="1412776"/>
            <a:ext cx="2545599" cy="4457167"/>
          </a:xfrm>
        </p:spPr>
        <p:txBody>
          <a:bodyPr>
            <a:normAutofit/>
          </a:bodyPr>
          <a:lstStyle/>
          <a:p>
            <a:r>
              <a:rPr lang="en-US" sz="2800" dirty="0"/>
              <a:t>Multiculturalism</a:t>
            </a:r>
          </a:p>
        </p:txBody>
      </p:sp>
      <p:sp>
        <p:nvSpPr>
          <p:cNvPr id="4" name="Θέση αριθμού διαφάνειας 3">
            <a:extLst>
              <a:ext uri="{FF2B5EF4-FFF2-40B4-BE49-F238E27FC236}">
                <a16:creationId xmlns:a16="http://schemas.microsoft.com/office/drawing/2014/main" id="{05AA117F-39C3-423A-A8EC-DC20ADCB43FE}"/>
              </a:ext>
            </a:extLst>
          </p:cNvPr>
          <p:cNvSpPr>
            <a:spLocks noGrp="1"/>
          </p:cNvSpPr>
          <p:nvPr>
            <p:ph type="sldNum" sz="quarter" idx="12"/>
          </p:nvPr>
        </p:nvSpPr>
        <p:spPr/>
        <p:txBody>
          <a:bodyPr/>
          <a:lstStyle/>
          <a:p>
            <a:pPr>
              <a:defRPr/>
            </a:pPr>
            <a:fld id="{FE1F6464-3ED9-4C51-862B-B319F1F35358}" type="slidenum">
              <a:rPr lang="el-GR" altLang="en-US" smtClean="0"/>
              <a:pPr>
                <a:defRPr/>
              </a:pPr>
              <a:t>21</a:t>
            </a:fld>
            <a:endParaRPr lang="el-GR" altLang="en-US"/>
          </a:p>
        </p:txBody>
      </p:sp>
      <p:sp>
        <p:nvSpPr>
          <p:cNvPr id="3" name="Θέση περιεχομένου 2">
            <a:extLst>
              <a:ext uri="{FF2B5EF4-FFF2-40B4-BE49-F238E27FC236}">
                <a16:creationId xmlns:a16="http://schemas.microsoft.com/office/drawing/2014/main" id="{F139D858-AEB0-4D12-8DE8-CCD5A871FB88}"/>
              </a:ext>
            </a:extLst>
          </p:cNvPr>
          <p:cNvSpPr>
            <a:spLocks noGrp="1"/>
          </p:cNvSpPr>
          <p:nvPr>
            <p:ph idx="4294967295"/>
          </p:nvPr>
        </p:nvSpPr>
        <p:spPr>
          <a:xfrm>
            <a:off x="3657600" y="863600"/>
            <a:ext cx="5486400" cy="5121275"/>
          </a:xfrm>
        </p:spPr>
        <p:txBody>
          <a:bodyPr>
            <a:normAutofit/>
          </a:bodyPr>
          <a:lstStyle/>
          <a:p>
            <a:r>
              <a:rPr lang="en-US" sz="4400" dirty="0"/>
              <a:t>The Old Debate</a:t>
            </a:r>
          </a:p>
        </p:txBody>
      </p:sp>
    </p:spTree>
    <p:extLst>
      <p:ext uri="{BB962C8B-B14F-4D97-AF65-F5344CB8AC3E}">
        <p14:creationId xmlns:p14="http://schemas.microsoft.com/office/powerpoint/2010/main" val="17354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Historic </a:t>
            </a:r>
            <a:br>
              <a:rPr lang="en-US" dirty="0"/>
            </a:br>
            <a:br>
              <a:rPr lang="en-US" dirty="0"/>
            </a:br>
            <a:r>
              <a:rPr lang="en-US" dirty="0"/>
              <a:t>Background</a:t>
            </a:r>
            <a:br>
              <a:rPr lang="en-US" dirty="0"/>
            </a:br>
            <a:br>
              <a:rPr lang="en-US" dirty="0"/>
            </a:br>
            <a:r>
              <a:rPr lang="en-US" dirty="0"/>
              <a:t>(W.W II-   </a:t>
            </a:r>
            <a:br>
              <a:rPr lang="en-US" dirty="0"/>
            </a:br>
            <a:r>
              <a:rPr lang="en-US" dirty="0"/>
              <a:t>70’s)</a:t>
            </a:r>
            <a:br>
              <a:rPr lang="en-US" dirty="0"/>
            </a:br>
            <a:br>
              <a:rPr lang="en-US" dirty="0"/>
            </a:br>
            <a:br>
              <a:rPr lang="en-US" dirty="0"/>
            </a:br>
            <a:br>
              <a:rPr lang="en-US" dirty="0"/>
            </a:br>
            <a:endParaRPr lang="el-GR" dirty="0"/>
          </a:p>
        </p:txBody>
      </p:sp>
      <p:sp>
        <p:nvSpPr>
          <p:cNvPr id="3" name="Content Placeholder 2"/>
          <p:cNvSpPr>
            <a:spLocks noGrp="1"/>
          </p:cNvSpPr>
          <p:nvPr>
            <p:ph idx="1"/>
          </p:nvPr>
        </p:nvSpPr>
        <p:spPr>
          <a:xfrm>
            <a:off x="3063299" y="188640"/>
            <a:ext cx="5486400" cy="6350273"/>
          </a:xfrm>
        </p:spPr>
        <p:txBody>
          <a:bodyPr>
            <a:noAutofit/>
          </a:bodyPr>
          <a:lstStyle/>
          <a:p>
            <a:r>
              <a:rPr lang="en-US" sz="3200" dirty="0"/>
              <a:t>- Post- Colonialism period (...)</a:t>
            </a:r>
            <a:br>
              <a:rPr lang="en-US" sz="3200" dirty="0"/>
            </a:br>
            <a:br>
              <a:rPr lang="en-US" sz="3200" dirty="0"/>
            </a:br>
            <a:r>
              <a:rPr lang="en-US" sz="3200" dirty="0"/>
              <a:t>- Anti- Nazism/ Anti- </a:t>
            </a:r>
            <a:r>
              <a:rPr lang="en-US" sz="3200" dirty="0" err="1"/>
              <a:t>Facism</a:t>
            </a:r>
            <a:r>
              <a:rPr lang="en-US" sz="3200" dirty="0"/>
              <a:t> (...)</a:t>
            </a:r>
            <a:br>
              <a:rPr lang="en-US" sz="3200" dirty="0"/>
            </a:br>
            <a:br>
              <a:rPr lang="en-US" sz="3200" dirty="0"/>
            </a:br>
            <a:r>
              <a:rPr lang="en-US" sz="3200" dirty="0"/>
              <a:t>- Immigration and refugee issue (…)</a:t>
            </a:r>
            <a:br>
              <a:rPr lang="en-US" sz="3200" dirty="0"/>
            </a:br>
            <a:br>
              <a:rPr lang="en-US" sz="3200" dirty="0"/>
            </a:br>
            <a:r>
              <a:rPr lang="en-US" sz="3200" dirty="0"/>
              <a:t>                                                    </a:t>
            </a:r>
            <a:r>
              <a:rPr lang="en-US" sz="3200" dirty="0">
                <a:sym typeface="Wingdings" panose="05000000000000000000" pitchFamily="2" charset="2"/>
              </a:rPr>
              <a:t></a:t>
            </a:r>
            <a:r>
              <a:rPr lang="en-US" sz="3200" dirty="0"/>
              <a:t>Multiculturalism viewed as                         anti-racism </a:t>
            </a:r>
            <a:br>
              <a:rPr lang="en-US" sz="3200" dirty="0"/>
            </a:br>
            <a:endParaRPr lang="el-GR" sz="3200"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22</a:t>
            </a:fld>
            <a:endParaRPr lang="el-GR" altLang="en-US"/>
          </a:p>
        </p:txBody>
      </p:sp>
    </p:spTree>
    <p:extLst>
      <p:ext uri="{BB962C8B-B14F-4D97-AF65-F5344CB8AC3E}">
        <p14:creationId xmlns:p14="http://schemas.microsoft.com/office/powerpoint/2010/main" val="299654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EU (EEC)</a:t>
            </a:r>
            <a:endParaRPr lang="el-GR" dirty="0"/>
          </a:p>
        </p:txBody>
      </p:sp>
      <p:sp>
        <p:nvSpPr>
          <p:cNvPr id="3" name="Content Placeholder 2"/>
          <p:cNvSpPr>
            <a:spLocks noGrp="1"/>
          </p:cNvSpPr>
          <p:nvPr>
            <p:ph idx="1"/>
          </p:nvPr>
        </p:nvSpPr>
        <p:spPr>
          <a:xfrm>
            <a:off x="2901951" y="260648"/>
            <a:ext cx="5486400" cy="6264696"/>
          </a:xfrm>
        </p:spPr>
        <p:txBody>
          <a:bodyPr>
            <a:normAutofit/>
          </a:bodyPr>
          <a:lstStyle/>
          <a:p>
            <a:r>
              <a:rPr lang="en-US" sz="3200" dirty="0">
                <a:sym typeface="Wingdings" panose="05000000000000000000" pitchFamily="2" charset="2"/>
              </a:rPr>
              <a:t>E</a:t>
            </a:r>
            <a:r>
              <a:rPr lang="en-US" sz="3200" dirty="0"/>
              <a:t>stablished to maintain peace in the continent</a:t>
            </a:r>
            <a:br>
              <a:rPr lang="en-US" sz="3200" dirty="0"/>
            </a:br>
            <a:br>
              <a:rPr lang="en-US" sz="3200" dirty="0"/>
            </a:br>
            <a:br>
              <a:rPr lang="en-US" sz="3200" dirty="0"/>
            </a:br>
            <a:r>
              <a:rPr lang="en-US" sz="3200" dirty="0">
                <a:sym typeface="Wingdings" panose="05000000000000000000" pitchFamily="2" charset="2"/>
              </a:rPr>
              <a:t>Promise for </a:t>
            </a:r>
            <a:r>
              <a:rPr lang="en-US" sz="3200" dirty="0"/>
              <a:t>prosperity + economic growth for all member states</a:t>
            </a:r>
            <a:br>
              <a:rPr lang="en-US" sz="3200" dirty="0"/>
            </a:br>
            <a:r>
              <a:rPr lang="en-US" sz="3200" dirty="0"/>
              <a:t> </a:t>
            </a:r>
            <a:br>
              <a:rPr lang="en-US" sz="3200" dirty="0"/>
            </a:br>
            <a:br>
              <a:rPr lang="en-US" sz="3200" dirty="0"/>
            </a:br>
            <a:r>
              <a:rPr lang="en-US" sz="3200" dirty="0">
                <a:sym typeface="Wingdings" panose="05000000000000000000" pitchFamily="2" charset="2"/>
              </a:rPr>
              <a:t>C</a:t>
            </a:r>
            <a:r>
              <a:rPr lang="en-US" sz="3200" dirty="0"/>
              <a:t>ommon marketplace, BUT each state: maintain its identity</a:t>
            </a:r>
            <a:endParaRPr lang="el-GR" sz="3200"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23</a:t>
            </a:fld>
            <a:endParaRPr lang="el-GR" altLang="en-US"/>
          </a:p>
        </p:txBody>
      </p:sp>
    </p:spTree>
    <p:extLst>
      <p:ext uri="{BB962C8B-B14F-4D97-AF65-F5344CB8AC3E}">
        <p14:creationId xmlns:p14="http://schemas.microsoft.com/office/powerpoint/2010/main" val="101419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 integration and enlargement processes progressed…</a:t>
            </a:r>
            <a:br>
              <a:rPr lang="en-US" dirty="0"/>
            </a:br>
            <a:r>
              <a:rPr lang="en-US" dirty="0"/>
              <a:t>(‘United in Diversity’)</a:t>
            </a:r>
            <a:endParaRPr lang="el-GR" dirty="0"/>
          </a:p>
        </p:txBody>
      </p:sp>
      <p:sp>
        <p:nvSpPr>
          <p:cNvPr id="3" name="Content Placeholder 2"/>
          <p:cNvSpPr>
            <a:spLocks noGrp="1"/>
          </p:cNvSpPr>
          <p:nvPr>
            <p:ph idx="1"/>
          </p:nvPr>
        </p:nvSpPr>
        <p:spPr>
          <a:xfrm>
            <a:off x="3060758" y="259823"/>
            <a:ext cx="5486400" cy="6461653"/>
          </a:xfrm>
        </p:spPr>
        <p:txBody>
          <a:bodyPr>
            <a:noAutofit/>
          </a:bodyPr>
          <a:lstStyle/>
          <a:p>
            <a:endParaRPr lang="en-US" sz="2600" dirty="0"/>
          </a:p>
          <a:p>
            <a:pPr marL="0" indent="0">
              <a:buNone/>
            </a:pPr>
            <a:r>
              <a:rPr lang="en-US" sz="2600" dirty="0"/>
              <a:t>✔Schengen Treaty (1985)</a:t>
            </a:r>
            <a:br>
              <a:rPr lang="en-US" sz="2600" dirty="0"/>
            </a:br>
            <a:br>
              <a:rPr lang="en-US" sz="2600" dirty="0"/>
            </a:br>
            <a:r>
              <a:rPr lang="en-US" sz="2600" dirty="0"/>
              <a:t>✔Freedom of movement (1992)</a:t>
            </a:r>
            <a:br>
              <a:rPr lang="en-US" sz="2600" dirty="0"/>
            </a:br>
            <a:br>
              <a:rPr lang="en-US" sz="2600" dirty="0"/>
            </a:br>
            <a:r>
              <a:rPr lang="en-US" sz="2600" dirty="0"/>
              <a:t>✔Ten new countries entering-    enlargement (2004)</a:t>
            </a:r>
            <a:br>
              <a:rPr lang="en-US" sz="2600" dirty="0"/>
            </a:br>
            <a:br>
              <a:rPr lang="en-US" sz="2600" dirty="0"/>
            </a:br>
            <a:r>
              <a:rPr lang="en-US" sz="2600" dirty="0"/>
              <a:t>✔ Article 13 of the EU Treaty of Amsterdam (1999)</a:t>
            </a:r>
            <a:br>
              <a:rPr lang="en-US" sz="2600" dirty="0"/>
            </a:br>
            <a:br>
              <a:rPr lang="en-US" sz="2600" dirty="0"/>
            </a:br>
            <a:r>
              <a:rPr lang="en-US" sz="2600" dirty="0"/>
              <a:t>✔ European Council on Tolerance and Reconciliation (2008)</a:t>
            </a:r>
            <a:br>
              <a:rPr lang="en-US" sz="2600" dirty="0"/>
            </a:br>
            <a:br>
              <a:rPr lang="en-US" sz="2600" dirty="0"/>
            </a:br>
            <a:r>
              <a:rPr lang="en-US" sz="2600" dirty="0"/>
              <a:t>✔Act on Equal Treatment (2006</a:t>
            </a:r>
            <a:r>
              <a:rPr lang="en-US" sz="2600" dirty="0">
                <a:sym typeface="Wingdings" panose="05000000000000000000" pitchFamily="2" charset="2"/>
              </a:rPr>
              <a:t></a:t>
            </a:r>
            <a:r>
              <a:rPr lang="en-US" sz="2600" dirty="0"/>
              <a:t>Germany, 2011 </a:t>
            </a:r>
            <a:r>
              <a:rPr lang="en-US" sz="2600" dirty="0">
                <a:sym typeface="Wingdings" panose="05000000000000000000" pitchFamily="2" charset="2"/>
              </a:rPr>
              <a:t></a:t>
            </a:r>
            <a:r>
              <a:rPr lang="en-US" sz="2600" dirty="0"/>
              <a:t> Poland)</a:t>
            </a:r>
            <a:br>
              <a:rPr lang="en-US" sz="2600" dirty="0"/>
            </a:br>
            <a:br>
              <a:rPr lang="en-US" sz="2600" dirty="0"/>
            </a:br>
            <a:r>
              <a:rPr lang="en-US" sz="2600" dirty="0"/>
              <a:t>✔Ombudsman office establishment</a:t>
            </a:r>
            <a:br>
              <a:rPr lang="en-US" sz="2600" dirty="0"/>
            </a:br>
            <a:br>
              <a:rPr lang="en-US" sz="2600" dirty="0"/>
            </a:br>
            <a:endParaRPr lang="el-GR" sz="2600"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24</a:t>
            </a:fld>
            <a:endParaRPr lang="el-GR" altLang="en-US"/>
          </a:p>
        </p:txBody>
      </p:sp>
    </p:spTree>
    <p:extLst>
      <p:ext uri="{BB962C8B-B14F-4D97-AF65-F5344CB8AC3E}">
        <p14:creationId xmlns:p14="http://schemas.microsoft.com/office/powerpoint/2010/main" val="1470881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Debate </a:t>
            </a:r>
            <a:endParaRPr lang="el-GR" dirty="0"/>
          </a:p>
        </p:txBody>
      </p:sp>
      <p:sp>
        <p:nvSpPr>
          <p:cNvPr id="3" name="Content Placeholder 2"/>
          <p:cNvSpPr>
            <a:spLocks noGrp="1"/>
          </p:cNvSpPr>
          <p:nvPr>
            <p:ph idx="1"/>
          </p:nvPr>
        </p:nvSpPr>
        <p:spPr>
          <a:xfrm>
            <a:off x="2901951" y="188641"/>
            <a:ext cx="5486400" cy="6167710"/>
          </a:xfrm>
        </p:spPr>
        <p:txBody>
          <a:bodyPr>
            <a:noAutofit/>
          </a:bodyPr>
          <a:lstStyle/>
          <a:p>
            <a:endParaRPr lang="en-US" sz="3200" dirty="0"/>
          </a:p>
          <a:p>
            <a:r>
              <a:rPr lang="en-US" sz="3200" dirty="0"/>
              <a:t>         After the 2000’s:</a:t>
            </a:r>
            <a:br>
              <a:rPr lang="en-US" sz="3200" dirty="0"/>
            </a:br>
            <a:r>
              <a:rPr lang="en-US" sz="3200" dirty="0"/>
              <a:t> </a:t>
            </a:r>
            <a:br>
              <a:rPr lang="en-US" sz="3200" dirty="0"/>
            </a:br>
            <a:r>
              <a:rPr lang="en-US" sz="3200" dirty="0"/>
              <a:t>- A stray of events</a:t>
            </a:r>
            <a:r>
              <a:rPr lang="en-US" sz="3200" dirty="0">
                <a:sym typeface="Wingdings" panose="05000000000000000000" pitchFamily="2" charset="2"/>
              </a:rPr>
              <a:t>        </a:t>
            </a:r>
            <a:r>
              <a:rPr lang="en-US" sz="3200" dirty="0"/>
              <a:t> against multiculturalism</a:t>
            </a:r>
            <a:br>
              <a:rPr lang="en-US" sz="3200" dirty="0"/>
            </a:br>
            <a:br>
              <a:rPr lang="en-US" sz="3200" dirty="0"/>
            </a:br>
            <a:r>
              <a:rPr lang="en-US" sz="3200" dirty="0"/>
              <a:t>- Integration                        (under ‘our’ values),                          </a:t>
            </a:r>
          </a:p>
          <a:p>
            <a:pPr marL="0" indent="0">
              <a:buNone/>
            </a:pPr>
            <a:r>
              <a:rPr lang="en-US" sz="3200" dirty="0"/>
              <a:t>     in terms of</a:t>
            </a:r>
            <a:br>
              <a:rPr lang="en-US" sz="3200" dirty="0"/>
            </a:br>
            <a:r>
              <a:rPr lang="en-US" sz="3200" dirty="0"/>
              <a:t>                        - culture and</a:t>
            </a:r>
            <a:br>
              <a:rPr lang="en-US" sz="3200" dirty="0"/>
            </a:br>
            <a:r>
              <a:rPr lang="en-US" sz="3200" dirty="0"/>
              <a:t>                       </a:t>
            </a:r>
            <a:br>
              <a:rPr lang="en-US" sz="3200" dirty="0"/>
            </a:br>
            <a:r>
              <a:rPr lang="en-US" sz="3200" dirty="0"/>
              <a:t>                         - religion</a:t>
            </a:r>
            <a:br>
              <a:rPr lang="en-US" sz="3200" dirty="0"/>
            </a:br>
            <a:endParaRPr lang="el-GR" sz="3200"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25</a:t>
            </a:fld>
            <a:endParaRPr lang="el-GR" altLang="en-US"/>
          </a:p>
        </p:txBody>
      </p:sp>
    </p:spTree>
    <p:extLst>
      <p:ext uri="{BB962C8B-B14F-4D97-AF65-F5344CB8AC3E}">
        <p14:creationId xmlns:p14="http://schemas.microsoft.com/office/powerpoint/2010/main" val="55703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of attitude as depicted on EU’s main state leaders public statements</a:t>
            </a:r>
            <a:r>
              <a:rPr lang="en-US" dirty="0">
                <a:sym typeface="Wingdings" panose="05000000000000000000" pitchFamily="2" charset="2"/>
              </a:rPr>
              <a:t></a:t>
            </a:r>
            <a:br>
              <a:rPr lang="en-US" dirty="0"/>
            </a:br>
            <a:br>
              <a:rPr lang="en-US" dirty="0"/>
            </a:br>
            <a:r>
              <a:rPr lang="en-US" dirty="0"/>
              <a:t>Failure of Multiculturalism?</a:t>
            </a:r>
            <a:endParaRPr lang="el-GR" dirty="0"/>
          </a:p>
        </p:txBody>
      </p:sp>
      <p:sp>
        <p:nvSpPr>
          <p:cNvPr id="3" name="Content Placeholder 2"/>
          <p:cNvSpPr>
            <a:spLocks noGrp="1"/>
          </p:cNvSpPr>
          <p:nvPr>
            <p:ph idx="1"/>
          </p:nvPr>
        </p:nvSpPr>
        <p:spPr>
          <a:xfrm>
            <a:off x="2901951" y="188640"/>
            <a:ext cx="5486400" cy="6336704"/>
          </a:xfrm>
        </p:spPr>
        <p:txBody>
          <a:bodyPr>
            <a:noAutofit/>
          </a:bodyPr>
          <a:lstStyle/>
          <a:p>
            <a:endParaRPr lang="en-US" sz="2800" dirty="0"/>
          </a:p>
          <a:p>
            <a:r>
              <a:rPr lang="en-US" sz="2800" dirty="0"/>
              <a:t>A. Merkel: “</a:t>
            </a:r>
            <a:r>
              <a:rPr lang="en-US" sz="2800" i="1" dirty="0"/>
              <a:t>The multicultural concept is a failure, an absolute failure.”</a:t>
            </a:r>
            <a:br>
              <a:rPr lang="en-US" sz="2800" i="1" dirty="0"/>
            </a:br>
            <a:r>
              <a:rPr lang="en-US" sz="2800" dirty="0"/>
              <a:t>(Oct. 2010)</a:t>
            </a:r>
            <a:br>
              <a:rPr lang="en-US" sz="2800" dirty="0"/>
            </a:br>
            <a:br>
              <a:rPr lang="en-US" sz="2800" dirty="0"/>
            </a:br>
            <a:r>
              <a:rPr lang="en-US" sz="2800" dirty="0"/>
              <a:t>D. Cameron: Calling for “</a:t>
            </a:r>
            <a:r>
              <a:rPr lang="en-US" sz="2800" i="1" dirty="0"/>
              <a:t>a lot less of the passive tolerance of recent years and much more active, muscular liberalism”</a:t>
            </a:r>
            <a:r>
              <a:rPr lang="en-US" sz="2800" dirty="0"/>
              <a:t>. (2010)</a:t>
            </a:r>
            <a:br>
              <a:rPr lang="en-US" sz="2800" dirty="0"/>
            </a:br>
            <a:br>
              <a:rPr lang="en-US" sz="2800" dirty="0"/>
            </a:br>
            <a:r>
              <a:rPr lang="en-US" sz="2800" dirty="0"/>
              <a:t>N. Sarkozy: “</a:t>
            </a:r>
            <a:r>
              <a:rPr lang="en-US" sz="2800" i="1" dirty="0"/>
              <a:t>We’ve been too concerned about the identity of new arrivals and not enough about the identity of the country receiving them”.</a:t>
            </a:r>
            <a:br>
              <a:rPr lang="en-US" sz="2800" i="1" dirty="0"/>
            </a:br>
            <a:endParaRPr lang="el-GR" sz="2800" i="1"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26</a:t>
            </a:fld>
            <a:endParaRPr lang="el-GR" altLang="en-US"/>
          </a:p>
        </p:txBody>
      </p:sp>
    </p:spTree>
    <p:extLst>
      <p:ext uri="{BB962C8B-B14F-4D97-AF65-F5344CB8AC3E}">
        <p14:creationId xmlns:p14="http://schemas.microsoft.com/office/powerpoint/2010/main" val="4140757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issues  leading towards the declining of multiculturalism..</a:t>
            </a:r>
            <a:endParaRPr lang="el-GR" dirty="0"/>
          </a:p>
        </p:txBody>
      </p:sp>
      <p:sp>
        <p:nvSpPr>
          <p:cNvPr id="3" name="Content Placeholder 2"/>
          <p:cNvSpPr>
            <a:spLocks noGrp="1"/>
          </p:cNvSpPr>
          <p:nvPr>
            <p:ph idx="1"/>
          </p:nvPr>
        </p:nvSpPr>
        <p:spPr>
          <a:xfrm>
            <a:off x="2843808" y="116632"/>
            <a:ext cx="5486400" cy="6604844"/>
          </a:xfrm>
        </p:spPr>
        <p:txBody>
          <a:bodyPr>
            <a:noAutofit/>
          </a:bodyPr>
          <a:lstStyle/>
          <a:p>
            <a:endParaRPr lang="en-US" sz="3200" dirty="0"/>
          </a:p>
          <a:p>
            <a:r>
              <a:rPr lang="en-US" sz="3200" dirty="0"/>
              <a:t>- Terrorist attacks [Islamophobia (..)]</a:t>
            </a:r>
            <a:br>
              <a:rPr lang="en-US" sz="3200" dirty="0"/>
            </a:br>
            <a:br>
              <a:rPr lang="en-US" sz="3200" dirty="0"/>
            </a:br>
            <a:r>
              <a:rPr lang="en-US" sz="3200" dirty="0"/>
              <a:t>- Financial Crisis, Refugee Crisis, etc..</a:t>
            </a:r>
            <a:br>
              <a:rPr lang="en-US" sz="3200" dirty="0"/>
            </a:br>
            <a:br>
              <a:rPr lang="en-US" sz="3200" dirty="0"/>
            </a:br>
            <a:r>
              <a:rPr lang="en-US" sz="3200" dirty="0"/>
              <a:t>- Debates:  </a:t>
            </a:r>
          </a:p>
          <a:p>
            <a:r>
              <a:rPr lang="en-US" sz="3200" dirty="0"/>
              <a:t>                                Cartoon   crisis</a:t>
            </a:r>
            <a:br>
              <a:rPr lang="en-US" sz="3200" dirty="0"/>
            </a:br>
            <a:r>
              <a:rPr lang="en-US" sz="3200" dirty="0"/>
              <a:t>                                 Veil/burka</a:t>
            </a:r>
            <a:br>
              <a:rPr lang="en-US" sz="3200" dirty="0"/>
            </a:br>
            <a:r>
              <a:rPr lang="en-US" sz="3200" dirty="0"/>
              <a:t>                                 Minarets</a:t>
            </a:r>
            <a:br>
              <a:rPr lang="en-US" sz="3200" dirty="0"/>
            </a:br>
            <a:r>
              <a:rPr lang="en-US" sz="3200" dirty="0"/>
              <a:t>                                 Refugees</a:t>
            </a:r>
            <a:br>
              <a:rPr lang="en-US" sz="3200" dirty="0"/>
            </a:br>
            <a:r>
              <a:rPr lang="en-US" sz="3200" dirty="0"/>
              <a:t>                                 Ghettos, etc..</a:t>
            </a:r>
          </a:p>
          <a:p>
            <a:pPr marL="0" indent="0">
              <a:buNone/>
            </a:pPr>
            <a:r>
              <a:rPr lang="en-US" sz="3200" dirty="0"/>
              <a:t>-Media :                       stereotyping + populism</a:t>
            </a:r>
            <a:br>
              <a:rPr lang="en-US" sz="3200" dirty="0"/>
            </a:br>
            <a:endParaRPr lang="el-GR" sz="3200"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27</a:t>
            </a:fld>
            <a:endParaRPr lang="el-GR" altLang="en-US"/>
          </a:p>
        </p:txBody>
      </p:sp>
    </p:spTree>
    <p:extLst>
      <p:ext uri="{BB962C8B-B14F-4D97-AF65-F5344CB8AC3E}">
        <p14:creationId xmlns:p14="http://schemas.microsoft.com/office/powerpoint/2010/main" val="757109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1F6464-3ED9-4C51-862B-B319F1F35358}" type="slidenum">
              <a:rPr lang="el-GR" altLang="en-US" smtClean="0"/>
              <a:pPr>
                <a:defRPr/>
              </a:pPr>
              <a:t>28</a:t>
            </a:fld>
            <a:endParaRPr lang="el-GR" altLang="en-US"/>
          </a:p>
        </p:txBody>
      </p:sp>
      <p:pic>
        <p:nvPicPr>
          <p:cNvPr id="1026" name="Picture 2" descr="Image result for oslo terror attack brevn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54" y="1196752"/>
            <a:ext cx="4462272"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B54EB048-1150-43CC-A434-190A7454B78F}"/>
              </a:ext>
            </a:extLst>
          </p:cNvPr>
          <p:cNvSpPr/>
          <p:nvPr/>
        </p:nvSpPr>
        <p:spPr>
          <a:xfrm>
            <a:off x="123054" y="4437112"/>
            <a:ext cx="4572000" cy="1015663"/>
          </a:xfrm>
          <a:prstGeom prst="rect">
            <a:avLst/>
          </a:prstGeom>
        </p:spPr>
        <p:txBody>
          <a:bodyPr>
            <a:spAutoFit/>
          </a:bodyPr>
          <a:lstStyle/>
          <a:p>
            <a:r>
              <a:rPr lang="en-US" sz="2000" dirty="0">
                <a:solidFill>
                  <a:schemeClr val="accent1">
                    <a:lumMod val="75000"/>
                  </a:schemeClr>
                </a:solidFill>
              </a:rPr>
              <a:t>Terrorist attack in Oslo, 2011 (the anti-immigrant, nationalist, far-right ‘fun’ Anders Breivik).</a:t>
            </a:r>
            <a:endParaRPr lang="el-GR" sz="2000" dirty="0">
              <a:solidFill>
                <a:schemeClr val="accent1">
                  <a:lumMod val="75000"/>
                </a:schemeClr>
              </a:solidFill>
            </a:endParaRPr>
          </a:p>
        </p:txBody>
      </p:sp>
      <p:pic>
        <p:nvPicPr>
          <p:cNvPr id="5" name="Picture 4" descr="Event Summary : Terrorist attack on Paris , France - November 2015">
            <a:extLst>
              <a:ext uri="{FF2B5EF4-FFF2-40B4-BE49-F238E27FC236}">
                <a16:creationId xmlns:a16="http://schemas.microsoft.com/office/drawing/2014/main" id="{6099585A-729F-4BFA-B94D-C79F1B367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326" y="1337318"/>
            <a:ext cx="4608512" cy="2739754"/>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821D94FB-74F7-420C-9EFA-BA833EDDA10C}"/>
              </a:ext>
            </a:extLst>
          </p:cNvPr>
          <p:cNvSpPr/>
          <p:nvPr/>
        </p:nvSpPr>
        <p:spPr>
          <a:xfrm>
            <a:off x="4710395" y="4437112"/>
            <a:ext cx="4572000" cy="707886"/>
          </a:xfrm>
          <a:prstGeom prst="rect">
            <a:avLst/>
          </a:prstGeom>
        </p:spPr>
        <p:txBody>
          <a:bodyPr>
            <a:spAutoFit/>
          </a:bodyPr>
          <a:lstStyle/>
          <a:p>
            <a:r>
              <a:rPr lang="en-US" sz="2000" dirty="0">
                <a:solidFill>
                  <a:schemeClr val="accent1">
                    <a:lumMod val="75000"/>
                  </a:schemeClr>
                </a:solidFill>
              </a:rPr>
              <a:t>Terrorist attack in Paris, Nov. 2015 (ISIS members).</a:t>
            </a:r>
            <a:endParaRPr lang="el-GR" sz="2000" dirty="0">
              <a:solidFill>
                <a:schemeClr val="accent1">
                  <a:lumMod val="75000"/>
                </a:schemeClr>
              </a:solidFill>
            </a:endParaRPr>
          </a:p>
        </p:txBody>
      </p:sp>
    </p:spTree>
    <p:extLst>
      <p:ext uri="{BB962C8B-B14F-4D97-AF65-F5344CB8AC3E}">
        <p14:creationId xmlns:p14="http://schemas.microsoft.com/office/powerpoint/2010/main" val="4225230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Rise of Nationalism and Far Right Political Parties </a:t>
            </a:r>
            <a:endParaRPr lang="el-GR" dirty="0"/>
          </a:p>
        </p:txBody>
      </p:sp>
      <p:sp>
        <p:nvSpPr>
          <p:cNvPr id="3" name="Content Placeholder 2"/>
          <p:cNvSpPr>
            <a:spLocks noGrp="1"/>
          </p:cNvSpPr>
          <p:nvPr>
            <p:ph idx="1"/>
          </p:nvPr>
        </p:nvSpPr>
        <p:spPr/>
        <p:txBody>
          <a:bodyPr>
            <a:normAutofit fontScale="92500" lnSpcReduction="20000"/>
          </a:bodyPr>
          <a:lstStyle/>
          <a:p>
            <a:pPr marL="0" indent="0">
              <a:buNone/>
            </a:pPr>
            <a:br>
              <a:rPr lang="en-US" dirty="0"/>
            </a:br>
            <a:br>
              <a:rPr lang="en-US" dirty="0"/>
            </a:br>
            <a:r>
              <a:rPr lang="en-US" sz="3200" dirty="0"/>
              <a:t>- Economic Crisis + Refugee Crisis</a:t>
            </a:r>
            <a:r>
              <a:rPr lang="en-US" sz="3200" dirty="0">
                <a:sym typeface="Wingdings" panose="05000000000000000000" pitchFamily="2" charset="2"/>
              </a:rPr>
              <a:t> </a:t>
            </a:r>
            <a:r>
              <a:rPr lang="en-US" sz="3200" dirty="0"/>
              <a:t>Nationalist Parties on the rise</a:t>
            </a:r>
            <a:br>
              <a:rPr lang="en-US" sz="3200" dirty="0"/>
            </a:br>
            <a:br>
              <a:rPr lang="en-US" sz="3200" dirty="0"/>
            </a:br>
            <a:r>
              <a:rPr lang="en-US" sz="3200" dirty="0"/>
              <a:t>- Issues of preserving our national identity and unemployment </a:t>
            </a:r>
            <a:r>
              <a:rPr lang="en-US" sz="3200" dirty="0">
                <a:sym typeface="Wingdings" panose="05000000000000000000" pitchFamily="2" charset="2"/>
              </a:rPr>
              <a:t> </a:t>
            </a:r>
            <a:r>
              <a:rPr lang="en-US" sz="3200" dirty="0"/>
              <a:t> anti-immigration sentiments.</a:t>
            </a:r>
            <a:br>
              <a:rPr lang="en-US" sz="3200" dirty="0"/>
            </a:br>
            <a:br>
              <a:rPr lang="en-US" sz="3200" dirty="0"/>
            </a:br>
            <a:r>
              <a:rPr lang="en-US" sz="3200" dirty="0"/>
              <a:t>- Gained power both in national Parliaments and in the European one. </a:t>
            </a:r>
            <a:br>
              <a:rPr lang="en-US" sz="3200" dirty="0"/>
            </a:br>
            <a:br>
              <a:rPr lang="en-US" sz="3200" dirty="0"/>
            </a:br>
            <a:endParaRPr lang="el-GR" sz="3200"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29</a:t>
            </a:fld>
            <a:endParaRPr lang="el-GR" altLang="en-US"/>
          </a:p>
        </p:txBody>
      </p:sp>
    </p:spTree>
    <p:extLst>
      <p:ext uri="{BB962C8B-B14F-4D97-AF65-F5344CB8AC3E}">
        <p14:creationId xmlns:p14="http://schemas.microsoft.com/office/powerpoint/2010/main" val="3588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3A793-A5D4-4DCF-B83D-D1A8FFE1D692}"/>
              </a:ext>
            </a:extLst>
          </p:cNvPr>
          <p:cNvSpPr>
            <a:spLocks noGrp="1"/>
          </p:cNvSpPr>
          <p:nvPr>
            <p:ph type="title"/>
          </p:nvPr>
        </p:nvSpPr>
        <p:spPr>
          <a:xfrm>
            <a:off x="189688" y="1123838"/>
            <a:ext cx="2510103" cy="4601183"/>
          </a:xfrm>
        </p:spPr>
        <p:txBody>
          <a:bodyPr/>
          <a:lstStyle/>
          <a:p>
            <a:r>
              <a:rPr lang="en-US" b="1" dirty="0">
                <a:solidFill>
                  <a:schemeClr val="bg1"/>
                </a:solidFill>
                <a:hlinkClick r:id="rId3"/>
              </a:rPr>
              <a:t>Today’s Risks in  Europe</a:t>
            </a:r>
            <a:endParaRPr lang="en-US" b="1" dirty="0">
              <a:solidFill>
                <a:schemeClr val="bg1"/>
              </a:solidFill>
            </a:endParaRPr>
          </a:p>
        </p:txBody>
      </p:sp>
      <p:sp>
        <p:nvSpPr>
          <p:cNvPr id="3" name="Θέση περιεχομένου 2">
            <a:extLst>
              <a:ext uri="{FF2B5EF4-FFF2-40B4-BE49-F238E27FC236}">
                <a16:creationId xmlns:a16="http://schemas.microsoft.com/office/drawing/2014/main" id="{329C2030-4E6D-4CE1-A258-D751E0BCD30D}"/>
              </a:ext>
            </a:extLst>
          </p:cNvPr>
          <p:cNvSpPr>
            <a:spLocks noGrp="1"/>
          </p:cNvSpPr>
          <p:nvPr>
            <p:ph idx="1"/>
          </p:nvPr>
        </p:nvSpPr>
        <p:spPr/>
        <p:txBody>
          <a:bodyPr>
            <a:normAutofit/>
          </a:bodyPr>
          <a:lstStyle/>
          <a:p>
            <a:r>
              <a:rPr lang="en-US" sz="2000" b="1" dirty="0">
                <a:solidFill>
                  <a:schemeClr val="accent1">
                    <a:lumMod val="75000"/>
                  </a:schemeClr>
                </a:solidFill>
              </a:rPr>
              <a:t>Rising intolerance</a:t>
            </a:r>
            <a:endParaRPr lang="el-GR" sz="2000" b="1" dirty="0">
              <a:solidFill>
                <a:schemeClr val="accent1">
                  <a:lumMod val="75000"/>
                </a:schemeClr>
              </a:solidFill>
            </a:endParaRPr>
          </a:p>
          <a:p>
            <a:r>
              <a:rPr lang="en-US" sz="2000" b="1" dirty="0">
                <a:solidFill>
                  <a:schemeClr val="accent1">
                    <a:lumMod val="75000"/>
                  </a:schemeClr>
                </a:solidFill>
              </a:rPr>
              <a:t>Rising support for xenophobic and populist parties</a:t>
            </a:r>
            <a:endParaRPr lang="el-GR" sz="2000" b="1" dirty="0">
              <a:solidFill>
                <a:schemeClr val="accent1">
                  <a:lumMod val="75000"/>
                </a:schemeClr>
              </a:solidFill>
            </a:endParaRPr>
          </a:p>
          <a:p>
            <a:r>
              <a:rPr lang="en-US" sz="2000" b="1" dirty="0">
                <a:solidFill>
                  <a:schemeClr val="accent1">
                    <a:lumMod val="75000"/>
                  </a:schemeClr>
                </a:solidFill>
              </a:rPr>
              <a:t> Discrimination</a:t>
            </a:r>
          </a:p>
          <a:p>
            <a:r>
              <a:rPr lang="en-US" sz="2000" b="1" dirty="0">
                <a:solidFill>
                  <a:schemeClr val="accent1">
                    <a:lumMod val="75000"/>
                  </a:schemeClr>
                </a:solidFill>
              </a:rPr>
              <a:t>The presence of a population virtually without rights</a:t>
            </a:r>
            <a:endParaRPr lang="el-GR" sz="2000" b="1" dirty="0">
              <a:solidFill>
                <a:schemeClr val="accent1">
                  <a:lumMod val="75000"/>
                </a:schemeClr>
              </a:solidFill>
            </a:endParaRPr>
          </a:p>
          <a:p>
            <a:r>
              <a:rPr lang="en-US" sz="2000" b="1" dirty="0">
                <a:solidFill>
                  <a:schemeClr val="accent1">
                    <a:lumMod val="75000"/>
                  </a:schemeClr>
                </a:solidFill>
              </a:rPr>
              <a:t> Parallel societies</a:t>
            </a:r>
            <a:endParaRPr lang="el-GR" sz="2000" b="1" dirty="0">
              <a:solidFill>
                <a:schemeClr val="accent1">
                  <a:lumMod val="75000"/>
                </a:schemeClr>
              </a:solidFill>
            </a:endParaRPr>
          </a:p>
          <a:p>
            <a:r>
              <a:rPr lang="en-US" sz="2000" b="1" dirty="0">
                <a:solidFill>
                  <a:schemeClr val="accent1">
                    <a:lumMod val="75000"/>
                  </a:schemeClr>
                </a:solidFill>
              </a:rPr>
              <a:t>Islamic</a:t>
            </a:r>
            <a:r>
              <a:rPr lang="el-GR" sz="2000" b="1" dirty="0">
                <a:solidFill>
                  <a:schemeClr val="accent1">
                    <a:lumMod val="75000"/>
                  </a:schemeClr>
                </a:solidFill>
              </a:rPr>
              <a:t> </a:t>
            </a:r>
            <a:r>
              <a:rPr lang="en-US" sz="2000" b="1" dirty="0">
                <a:solidFill>
                  <a:schemeClr val="accent1">
                    <a:lumMod val="75000"/>
                  </a:schemeClr>
                </a:solidFill>
              </a:rPr>
              <a:t>extremism</a:t>
            </a:r>
            <a:endParaRPr lang="el-GR" sz="2000" b="1" dirty="0">
              <a:solidFill>
                <a:schemeClr val="accent1">
                  <a:lumMod val="75000"/>
                </a:schemeClr>
              </a:solidFill>
            </a:endParaRPr>
          </a:p>
          <a:p>
            <a:r>
              <a:rPr lang="en-US" sz="2000" b="1" dirty="0">
                <a:solidFill>
                  <a:schemeClr val="accent1">
                    <a:lumMod val="75000"/>
                  </a:schemeClr>
                </a:solidFill>
              </a:rPr>
              <a:t> Loss of democratic freedoms</a:t>
            </a:r>
            <a:endParaRPr lang="el-GR" sz="2000" b="1" dirty="0">
              <a:solidFill>
                <a:schemeClr val="accent1">
                  <a:lumMod val="75000"/>
                </a:schemeClr>
              </a:solidFill>
            </a:endParaRPr>
          </a:p>
          <a:p>
            <a:r>
              <a:rPr lang="en-US" sz="2000" b="1" dirty="0">
                <a:solidFill>
                  <a:schemeClr val="accent1">
                    <a:lumMod val="75000"/>
                  </a:schemeClr>
                </a:solidFill>
              </a:rPr>
              <a:t>A possible clash between “religious</a:t>
            </a:r>
            <a:r>
              <a:rPr lang="el-GR" sz="2000" b="1" dirty="0">
                <a:solidFill>
                  <a:schemeClr val="accent1">
                    <a:lumMod val="75000"/>
                  </a:schemeClr>
                </a:solidFill>
              </a:rPr>
              <a:t> </a:t>
            </a:r>
            <a:r>
              <a:rPr lang="en-US" sz="2000" b="1" dirty="0">
                <a:solidFill>
                  <a:schemeClr val="accent1">
                    <a:lumMod val="75000"/>
                  </a:schemeClr>
                </a:solidFill>
              </a:rPr>
              <a:t>freedom” and freedom of expression</a:t>
            </a:r>
          </a:p>
        </p:txBody>
      </p:sp>
      <p:sp>
        <p:nvSpPr>
          <p:cNvPr id="4" name="Θέση αριθμού διαφάνειας 3">
            <a:extLst>
              <a:ext uri="{FF2B5EF4-FFF2-40B4-BE49-F238E27FC236}">
                <a16:creationId xmlns:a16="http://schemas.microsoft.com/office/drawing/2014/main" id="{B3EFFBFD-9747-4B1E-AC8B-6684AF1B3733}"/>
              </a:ext>
            </a:extLst>
          </p:cNvPr>
          <p:cNvSpPr>
            <a:spLocks noGrp="1"/>
          </p:cNvSpPr>
          <p:nvPr>
            <p:ph type="sldNum" sz="quarter" idx="12"/>
          </p:nvPr>
        </p:nvSpPr>
        <p:spPr/>
        <p:txBody>
          <a:bodyPr/>
          <a:lstStyle/>
          <a:p>
            <a:pPr>
              <a:defRPr/>
            </a:pPr>
            <a:fld id="{FE1F6464-3ED9-4C51-862B-B319F1F35358}" type="slidenum">
              <a:rPr lang="el-GR" altLang="en-US" smtClean="0"/>
              <a:pPr>
                <a:defRPr/>
              </a:pPr>
              <a:t>3</a:t>
            </a:fld>
            <a:endParaRPr lang="el-GR" altLang="en-US"/>
          </a:p>
        </p:txBody>
      </p:sp>
    </p:spTree>
    <p:extLst>
      <p:ext uri="{BB962C8B-B14F-4D97-AF65-F5344CB8AC3E}">
        <p14:creationId xmlns:p14="http://schemas.microsoft.com/office/powerpoint/2010/main" val="3280625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Multiculturalism: Is it necessary and how it can be preserved</a:t>
            </a:r>
            <a:endParaRPr lang="el-GR" dirty="0"/>
          </a:p>
        </p:txBody>
      </p:sp>
      <p:sp>
        <p:nvSpPr>
          <p:cNvPr id="3" name="Content Placeholder 2"/>
          <p:cNvSpPr>
            <a:spLocks noGrp="1"/>
          </p:cNvSpPr>
          <p:nvPr>
            <p:ph idx="1"/>
          </p:nvPr>
        </p:nvSpPr>
        <p:spPr>
          <a:xfrm>
            <a:off x="2915816" y="404664"/>
            <a:ext cx="5486400" cy="6120680"/>
          </a:xfrm>
        </p:spPr>
        <p:txBody>
          <a:bodyPr>
            <a:normAutofit/>
          </a:bodyPr>
          <a:lstStyle/>
          <a:p>
            <a:endParaRPr lang="en-US" dirty="0"/>
          </a:p>
          <a:p>
            <a:r>
              <a:rPr lang="en-US" sz="2800" dirty="0"/>
              <a:t>‘</a:t>
            </a:r>
            <a:r>
              <a:rPr lang="en-US" sz="2800" i="1" dirty="0"/>
              <a:t>Without that sense of common interest, multi-national states eventually </a:t>
            </a:r>
            <a:r>
              <a:rPr lang="en-US" sz="2800" b="1" i="1" dirty="0"/>
              <a:t>fall apart</a:t>
            </a:r>
            <a:r>
              <a:rPr lang="en-US" sz="2800" i="1" dirty="0"/>
              <a:t>, and I imagine that the EU will prove no different</a:t>
            </a:r>
            <a:r>
              <a:rPr lang="en-US" sz="2800" dirty="0"/>
              <a:t>.’  (E. West, March 2016, The Spectator) </a:t>
            </a:r>
          </a:p>
          <a:p>
            <a:r>
              <a:rPr lang="en-US" sz="2800" b="1" dirty="0"/>
              <a:t>Solution</a:t>
            </a:r>
            <a:r>
              <a:rPr lang="en-US" sz="2800" dirty="0"/>
              <a:t> to ‘failed’ multiculturalism: To</a:t>
            </a:r>
            <a:br>
              <a:rPr lang="en-US" sz="2800" dirty="0"/>
            </a:br>
            <a:r>
              <a:rPr lang="en-US" sz="2800" dirty="0"/>
              <a:t>‘</a:t>
            </a:r>
            <a:r>
              <a:rPr lang="en-US" sz="2800" i="1" dirty="0"/>
              <a:t>uphold both liberal conceptions of individual freedom and pluralistic communitarianism</a:t>
            </a:r>
            <a:r>
              <a:rPr lang="en-US" sz="2800" dirty="0"/>
              <a:t>’, ‘</a:t>
            </a:r>
            <a:r>
              <a:rPr lang="en-US" sz="2800" i="1" dirty="0"/>
              <a:t>with each acting as a check on the other</a:t>
            </a:r>
            <a:r>
              <a:rPr lang="en-US" sz="2800" dirty="0"/>
              <a:t>’.                      (M. Ruthven, August 2017, Financial Times)</a:t>
            </a:r>
            <a:endParaRPr lang="el-GR" sz="2800" dirty="0"/>
          </a:p>
        </p:txBody>
      </p:sp>
      <p:sp>
        <p:nvSpPr>
          <p:cNvPr id="4" name="Slide Number Placeholder 3"/>
          <p:cNvSpPr>
            <a:spLocks noGrp="1"/>
          </p:cNvSpPr>
          <p:nvPr>
            <p:ph type="sldNum" sz="quarter" idx="12"/>
          </p:nvPr>
        </p:nvSpPr>
        <p:spPr/>
        <p:txBody>
          <a:bodyPr/>
          <a:lstStyle/>
          <a:p>
            <a:pPr>
              <a:defRPr/>
            </a:pPr>
            <a:fld id="{FE1F6464-3ED9-4C51-862B-B319F1F35358}" type="slidenum">
              <a:rPr lang="el-GR" altLang="en-US" smtClean="0"/>
              <a:pPr>
                <a:defRPr/>
              </a:pPr>
              <a:t>30</a:t>
            </a:fld>
            <a:endParaRPr lang="el-GR" altLang="en-US"/>
          </a:p>
        </p:txBody>
      </p:sp>
    </p:spTree>
    <p:extLst>
      <p:ext uri="{BB962C8B-B14F-4D97-AF65-F5344CB8AC3E}">
        <p14:creationId xmlns:p14="http://schemas.microsoft.com/office/powerpoint/2010/main" val="2873756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6972693" y="4149080"/>
            <a:ext cx="2108677" cy="1446550"/>
          </a:xfrm>
          <a:prstGeom prst="rect">
            <a:avLst/>
          </a:prstGeom>
          <a:noFill/>
          <a:ln w="9525">
            <a:noFill/>
            <a:miter lim="800000"/>
            <a:headEnd/>
            <a:tailEnd/>
          </a:ln>
        </p:spPr>
        <p:txBody>
          <a:bodyPr wrap="square">
            <a:spAutoFit/>
          </a:bodyPr>
          <a:lstStyle/>
          <a:p>
            <a:pPr>
              <a:spcBef>
                <a:spcPct val="50000"/>
              </a:spcBef>
            </a:pPr>
            <a:r>
              <a:rPr lang="en-US" altLang="en-US" sz="1600" b="1" dirty="0">
                <a:solidFill>
                  <a:schemeClr val="accent1">
                    <a:lumMod val="75000"/>
                  </a:schemeClr>
                </a:solidFill>
                <a:latin typeface="Calisto MT" pitchFamily="18" charset="0"/>
              </a:rPr>
              <a:t>George </a:t>
            </a:r>
            <a:r>
              <a:rPr lang="en-US" altLang="en-US" sz="1600" b="1" dirty="0" err="1">
                <a:solidFill>
                  <a:schemeClr val="accent1">
                    <a:lumMod val="75000"/>
                  </a:schemeClr>
                </a:solidFill>
                <a:latin typeface="Calisto MT" pitchFamily="18" charset="0"/>
              </a:rPr>
              <a:t>Akilidis</a:t>
            </a:r>
            <a:endParaRPr lang="en-US" altLang="en-US" sz="1600" b="1" dirty="0">
              <a:solidFill>
                <a:schemeClr val="accent1">
                  <a:lumMod val="75000"/>
                </a:schemeClr>
              </a:solidFill>
              <a:latin typeface="Calisto MT" pitchFamily="18" charset="0"/>
            </a:endParaRPr>
          </a:p>
          <a:p>
            <a:pPr>
              <a:spcBef>
                <a:spcPct val="50000"/>
              </a:spcBef>
            </a:pPr>
            <a:r>
              <a:rPr lang="en-US" altLang="en-US" sz="1600" b="1" dirty="0">
                <a:solidFill>
                  <a:schemeClr val="accent1">
                    <a:lumMod val="75000"/>
                  </a:schemeClr>
                </a:solidFill>
                <a:latin typeface="Calisto MT" pitchFamily="18" charset="0"/>
              </a:rPr>
              <a:t>MA Student</a:t>
            </a:r>
          </a:p>
          <a:p>
            <a:pPr>
              <a:spcBef>
                <a:spcPct val="50000"/>
              </a:spcBef>
            </a:pPr>
            <a:r>
              <a:rPr lang="en-US" altLang="en-US" sz="1600" b="1" dirty="0">
                <a:solidFill>
                  <a:schemeClr val="accent1">
                    <a:lumMod val="75000"/>
                  </a:schemeClr>
                </a:solidFill>
                <a:latin typeface="Calisto MT" pitchFamily="18" charset="0"/>
              </a:rPr>
              <a:t>“Media &amp; Diversity” </a:t>
            </a:r>
          </a:p>
          <a:p>
            <a:pPr>
              <a:spcBef>
                <a:spcPct val="50000"/>
              </a:spcBef>
            </a:pPr>
            <a:r>
              <a:rPr lang="en-US" altLang="en-US" sz="1600" b="1" dirty="0">
                <a:solidFill>
                  <a:schemeClr val="accent1">
                    <a:lumMod val="75000"/>
                  </a:schemeClr>
                </a:solidFill>
                <a:latin typeface="Calisto MT" pitchFamily="18" charset="0"/>
              </a:rPr>
              <a:t>Course</a:t>
            </a:r>
          </a:p>
        </p:txBody>
      </p:sp>
      <p:sp>
        <p:nvSpPr>
          <p:cNvPr id="2052" name="Text Box 6"/>
          <p:cNvSpPr txBox="1">
            <a:spLocks noChangeArrowheads="1"/>
          </p:cNvSpPr>
          <p:nvPr/>
        </p:nvSpPr>
        <p:spPr bwMode="auto">
          <a:xfrm>
            <a:off x="121760" y="1412776"/>
            <a:ext cx="6913563" cy="3416320"/>
          </a:xfrm>
          <a:prstGeom prst="rect">
            <a:avLst/>
          </a:prstGeom>
          <a:noFill/>
          <a:ln w="9525">
            <a:noFill/>
            <a:miter lim="800000"/>
            <a:headEnd/>
            <a:tailEnd/>
          </a:ln>
        </p:spPr>
        <p:txBody>
          <a:bodyPr>
            <a:spAutoFit/>
          </a:bodyPr>
          <a:lstStyle/>
          <a:p>
            <a:pPr algn="ctr">
              <a:spcBef>
                <a:spcPct val="50000"/>
              </a:spcBef>
            </a:pPr>
            <a:r>
              <a:rPr lang="en-US" sz="5400" b="1" dirty="0">
                <a:solidFill>
                  <a:schemeClr val="bg1"/>
                </a:solidFill>
              </a:rPr>
              <a:t>What about Integration of Refugees-Immigrants in Europe though?</a:t>
            </a:r>
            <a:endParaRPr lang="el-GR" altLang="en-US" sz="5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31</a:t>
            </a:fld>
            <a:endParaRPr lang="el-GR" altLang="en-US" dirty="0"/>
          </a:p>
        </p:txBody>
      </p:sp>
      <p:pic>
        <p:nvPicPr>
          <p:cNvPr id="2054" name="Picture 9"/>
          <p:cNvPicPr>
            <a:picLocks noChangeAspect="1" noChangeArrowheads="1"/>
          </p:cNvPicPr>
          <p:nvPr/>
        </p:nvPicPr>
        <p:blipFill>
          <a:blip r:embed="rId3" cstate="print">
            <a:grayscl/>
            <a:biLevel thresh="50000"/>
          </a:blip>
          <a:srcRect/>
          <a:stretch>
            <a:fillRect/>
          </a:stretch>
        </p:blipFill>
        <p:spPr bwMode="auto">
          <a:xfrm>
            <a:off x="34925" y="102964"/>
            <a:ext cx="1008063" cy="1093788"/>
          </a:xfrm>
          <a:prstGeom prst="rect">
            <a:avLst/>
          </a:prstGeom>
          <a:solidFill>
            <a:schemeClr val="accent1">
              <a:alpha val="36000"/>
            </a:schemeClr>
          </a:solid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ÎÏÎ¿ÏÎ­Î»ÎµÏÎ¼Î± ÎµÎ¹ÎºÏÎ½Î±Ï Î³Î¹Î± assimilation"/>
          <p:cNvPicPr>
            <a:picLocks noChangeAspect="1" noChangeArrowheads="1"/>
          </p:cNvPicPr>
          <p:nvPr/>
        </p:nvPicPr>
        <p:blipFill>
          <a:blip r:embed="rId3" cstate="print"/>
          <a:srcRect/>
          <a:stretch>
            <a:fillRect/>
          </a:stretch>
        </p:blipFill>
        <p:spPr bwMode="auto">
          <a:xfrm>
            <a:off x="0" y="1340768"/>
            <a:ext cx="9144000" cy="5517232"/>
          </a:xfrm>
          <a:prstGeom prst="rect">
            <a:avLst/>
          </a:prstGeom>
          <a:noFill/>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800" b="1" dirty="0">
                <a:solidFill>
                  <a:schemeClr val="bg1"/>
                </a:solidFill>
              </a:rPr>
              <a:t>Assimilation Vs Integration</a:t>
            </a:r>
            <a:endParaRPr lang="el-GR" altLang="en-US" sz="28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32</a:t>
            </a:fld>
            <a:endParaRPr lang="el-GR" altLang="en-US" dirty="0"/>
          </a:p>
        </p:txBody>
      </p:sp>
      <p:pic>
        <p:nvPicPr>
          <p:cNvPr id="2054" name="Picture 9"/>
          <p:cNvPicPr>
            <a:picLocks noChangeAspect="1" noChangeArrowheads="1"/>
          </p:cNvPicPr>
          <p:nvPr/>
        </p:nvPicPr>
        <p:blipFill>
          <a:blip r:embed="rId4"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ÎÏÎ¿ÏÎ­Î»ÎµÏÎ¼Î± ÎµÎ¹ÎºÏÎ½Î±Ï Î³Î¹Î± integration comic"/>
          <p:cNvPicPr>
            <a:picLocks noChangeAspect="1" noChangeArrowheads="1"/>
          </p:cNvPicPr>
          <p:nvPr/>
        </p:nvPicPr>
        <p:blipFill>
          <a:blip r:embed="rId3" cstate="print"/>
          <a:srcRect b="7335"/>
          <a:stretch>
            <a:fillRect/>
          </a:stretch>
        </p:blipFill>
        <p:spPr bwMode="auto">
          <a:xfrm>
            <a:off x="0" y="1340768"/>
            <a:ext cx="4644008" cy="5517232"/>
          </a:xfrm>
          <a:prstGeom prst="rect">
            <a:avLst/>
          </a:prstGeom>
          <a:noFill/>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800" b="1" dirty="0">
                <a:solidFill>
                  <a:schemeClr val="bg1"/>
                </a:solidFill>
              </a:rPr>
              <a:t>Assimilation Vs Integration</a:t>
            </a:r>
            <a:endParaRPr lang="el-GR" altLang="en-US" sz="28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33</a:t>
            </a:fld>
            <a:endParaRPr lang="el-GR" altLang="en-US" dirty="0"/>
          </a:p>
        </p:txBody>
      </p:sp>
      <p:pic>
        <p:nvPicPr>
          <p:cNvPr id="2054" name="Picture 9"/>
          <p:cNvPicPr>
            <a:picLocks noChangeAspect="1" noChangeArrowheads="1"/>
          </p:cNvPicPr>
          <p:nvPr/>
        </p:nvPicPr>
        <p:blipFill>
          <a:blip r:embed="rId4"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6086" name="Picture 6" descr="ÎÏÎ¿ÏÎ­Î»ÎµÏÎ¼Î± ÎµÎ¹ÎºÏÎ½Î±Ï Î³Î¹Î± integration"/>
          <p:cNvPicPr>
            <a:picLocks noChangeAspect="1" noChangeArrowheads="1"/>
          </p:cNvPicPr>
          <p:nvPr/>
        </p:nvPicPr>
        <p:blipFill>
          <a:blip r:embed="rId5" cstate="print"/>
          <a:srcRect/>
          <a:stretch>
            <a:fillRect/>
          </a:stretch>
        </p:blipFill>
        <p:spPr bwMode="auto">
          <a:xfrm>
            <a:off x="4751512" y="1745432"/>
            <a:ext cx="4392488" cy="511256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Î£ÏÎµÏÎ¹ÎºÎ® ÎµÎ¹ÎºÏÎ½Î±"/>
          <p:cNvPicPr>
            <a:picLocks noChangeAspect="1" noChangeArrowheads="1"/>
          </p:cNvPicPr>
          <p:nvPr/>
        </p:nvPicPr>
        <p:blipFill>
          <a:blip r:embed="rId3" cstate="print"/>
          <a:srcRect/>
          <a:stretch>
            <a:fillRect/>
          </a:stretch>
        </p:blipFill>
        <p:spPr bwMode="auto">
          <a:xfrm>
            <a:off x="5076056" y="1340768"/>
            <a:ext cx="4067944" cy="5517232"/>
          </a:xfrm>
          <a:prstGeom prst="rect">
            <a:avLst/>
          </a:prstGeom>
          <a:noFill/>
        </p:spPr>
      </p:pic>
      <p:pic>
        <p:nvPicPr>
          <p:cNvPr id="50178" name="Picture 2" descr="Î£ÏÎµÏÎ¹ÎºÎ® ÎµÎ¹ÎºÏÎ½Î±"/>
          <p:cNvPicPr>
            <a:picLocks noChangeAspect="1" noChangeArrowheads="1"/>
          </p:cNvPicPr>
          <p:nvPr/>
        </p:nvPicPr>
        <p:blipFill>
          <a:blip r:embed="rId4" cstate="print"/>
          <a:srcRect/>
          <a:stretch>
            <a:fillRect/>
          </a:stretch>
        </p:blipFill>
        <p:spPr bwMode="auto">
          <a:xfrm>
            <a:off x="0" y="1340768"/>
            <a:ext cx="5076825" cy="5517232"/>
          </a:xfrm>
          <a:prstGeom prst="rect">
            <a:avLst/>
          </a:prstGeom>
          <a:noFill/>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Realities in Integration of Refugees – Immigrants</a:t>
            </a:r>
          </a:p>
          <a:p>
            <a:pPr algn="ctr">
              <a:spcBef>
                <a:spcPts val="0"/>
              </a:spcBef>
            </a:pPr>
            <a:r>
              <a:rPr lang="en-US" sz="2400" b="1" dirty="0">
                <a:solidFill>
                  <a:schemeClr val="bg1"/>
                </a:solidFill>
              </a:rPr>
              <a:t>Parallel Societies </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34</a:t>
            </a:fld>
            <a:endParaRPr lang="el-GR" altLang="en-US" dirty="0"/>
          </a:p>
        </p:txBody>
      </p:sp>
      <p:pic>
        <p:nvPicPr>
          <p:cNvPr id="2054" name="Picture 9"/>
          <p:cNvPicPr>
            <a:picLocks noChangeAspect="1" noChangeArrowheads="1"/>
          </p:cNvPicPr>
          <p:nvPr/>
        </p:nvPicPr>
        <p:blipFill>
          <a:blip r:embed="rId5"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ÎÏÎ¿ÏÎ­Î»ÎµÏÎ¼Î± ÎµÎ¹ÎºÏÎ½Î±Ï Î³Î¹Î± ghettos in france"/>
          <p:cNvPicPr>
            <a:picLocks noChangeAspect="1" noChangeArrowheads="1"/>
          </p:cNvPicPr>
          <p:nvPr/>
        </p:nvPicPr>
        <p:blipFill>
          <a:blip r:embed="rId3" cstate="print"/>
          <a:srcRect/>
          <a:stretch>
            <a:fillRect/>
          </a:stretch>
        </p:blipFill>
        <p:spPr bwMode="auto">
          <a:xfrm>
            <a:off x="3491880" y="1340768"/>
            <a:ext cx="5652120" cy="5517232"/>
          </a:xfrm>
          <a:prstGeom prst="rect">
            <a:avLst/>
          </a:prstGeom>
          <a:noFill/>
        </p:spPr>
      </p:pic>
      <p:pic>
        <p:nvPicPr>
          <p:cNvPr id="52226" name="Picture 2" descr="Î£ÏÎµÏÎ¹ÎºÎ® ÎµÎ¹ÎºÏÎ½Î±"/>
          <p:cNvPicPr>
            <a:picLocks noChangeAspect="1" noChangeArrowheads="1"/>
          </p:cNvPicPr>
          <p:nvPr/>
        </p:nvPicPr>
        <p:blipFill>
          <a:blip r:embed="rId4" cstate="print"/>
          <a:srcRect/>
          <a:stretch>
            <a:fillRect/>
          </a:stretch>
        </p:blipFill>
        <p:spPr bwMode="auto">
          <a:xfrm>
            <a:off x="0" y="1340768"/>
            <a:ext cx="3491880" cy="5517232"/>
          </a:xfrm>
          <a:prstGeom prst="rect">
            <a:avLst/>
          </a:prstGeom>
          <a:noFill/>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Realities in Integration of Refugees – Immigrants</a:t>
            </a:r>
          </a:p>
          <a:p>
            <a:pPr algn="ctr">
              <a:spcBef>
                <a:spcPts val="0"/>
              </a:spcBef>
            </a:pPr>
            <a:r>
              <a:rPr lang="en-US" sz="2400" b="1" dirty="0">
                <a:solidFill>
                  <a:schemeClr val="bg1"/>
                </a:solidFill>
              </a:rPr>
              <a:t>Parallel Societies </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35</a:t>
            </a:fld>
            <a:endParaRPr lang="el-GR" altLang="en-US" dirty="0"/>
          </a:p>
        </p:txBody>
      </p:sp>
      <p:pic>
        <p:nvPicPr>
          <p:cNvPr id="2054" name="Picture 9"/>
          <p:cNvPicPr>
            <a:picLocks noChangeAspect="1" noChangeArrowheads="1"/>
          </p:cNvPicPr>
          <p:nvPr/>
        </p:nvPicPr>
        <p:blipFill>
          <a:blip r:embed="rId5"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gatestoneinstitute.org/pics/1552.jpg"/>
          <p:cNvPicPr>
            <a:picLocks noChangeAspect="1" noChangeArrowheads="1"/>
          </p:cNvPicPr>
          <p:nvPr/>
        </p:nvPicPr>
        <p:blipFill>
          <a:blip r:embed="rId3" cstate="print"/>
          <a:srcRect/>
          <a:stretch>
            <a:fillRect/>
          </a:stretch>
        </p:blipFill>
        <p:spPr bwMode="auto">
          <a:xfrm>
            <a:off x="0" y="1340768"/>
            <a:ext cx="5004048" cy="5517232"/>
          </a:xfrm>
          <a:prstGeom prst="rect">
            <a:avLst/>
          </a:prstGeom>
          <a:noFill/>
        </p:spPr>
      </p:pic>
      <p:pic>
        <p:nvPicPr>
          <p:cNvPr id="54276" name="Picture 4" descr="Î£ÏÎµÏÎ¹ÎºÎ® ÎµÎ¹ÎºÏÎ½Î±"/>
          <p:cNvPicPr>
            <a:picLocks noChangeAspect="1" noChangeArrowheads="1"/>
          </p:cNvPicPr>
          <p:nvPr/>
        </p:nvPicPr>
        <p:blipFill>
          <a:blip r:embed="rId4" cstate="print"/>
          <a:srcRect/>
          <a:stretch>
            <a:fillRect/>
          </a:stretch>
        </p:blipFill>
        <p:spPr bwMode="auto">
          <a:xfrm>
            <a:off x="4714875" y="1340769"/>
            <a:ext cx="4429125" cy="5517232"/>
          </a:xfrm>
          <a:prstGeom prst="rect">
            <a:avLst/>
          </a:prstGeom>
          <a:noFill/>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Realities in Integration of Refugees – Immigrants</a:t>
            </a:r>
          </a:p>
          <a:p>
            <a:pPr algn="ctr">
              <a:spcBef>
                <a:spcPts val="0"/>
              </a:spcBef>
            </a:pPr>
            <a:r>
              <a:rPr lang="en-US" sz="2400" b="1" dirty="0">
                <a:solidFill>
                  <a:schemeClr val="bg1"/>
                </a:solidFill>
              </a:rPr>
              <a:t>Parallel Societies </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36</a:t>
            </a:fld>
            <a:endParaRPr lang="el-GR" altLang="en-US" dirty="0"/>
          </a:p>
        </p:txBody>
      </p:sp>
      <p:pic>
        <p:nvPicPr>
          <p:cNvPr id="2054" name="Picture 9"/>
          <p:cNvPicPr>
            <a:picLocks noChangeAspect="1" noChangeArrowheads="1"/>
          </p:cNvPicPr>
          <p:nvPr/>
        </p:nvPicPr>
        <p:blipFill>
          <a:blip r:embed="rId5"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 name="11 - Ορθογώνιο">
            <a:hlinkClick r:id="rId6"/>
          </p:cNvPr>
          <p:cNvSpPr/>
          <p:nvPr/>
        </p:nvSpPr>
        <p:spPr>
          <a:xfrm>
            <a:off x="6767736" y="5934670"/>
            <a:ext cx="2376264" cy="923330"/>
          </a:xfrm>
          <a:prstGeom prst="rect">
            <a:avLst/>
          </a:prstGeom>
          <a:solidFill>
            <a:srgbClr val="FF0000">
              <a:alpha val="24000"/>
            </a:srgbClr>
          </a:solidFill>
        </p:spPr>
        <p:txBody>
          <a:bodyPr wrap="square">
            <a:spAutoFit/>
          </a:bodyPr>
          <a:lstStyle/>
          <a:p>
            <a:r>
              <a:rPr lang="en-US" dirty="0"/>
              <a:t>https://www.youtube.com/watch?v=rP6U6Hhy_2M</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Picture 10" descr="Î£ÏÎµÏÎ¹ÎºÎ® ÎµÎ¹ÎºÏÎ½Î±"/>
          <p:cNvPicPr>
            <a:picLocks noChangeAspect="1" noChangeArrowheads="1"/>
          </p:cNvPicPr>
          <p:nvPr/>
        </p:nvPicPr>
        <p:blipFill>
          <a:blip r:embed="rId3" cstate="print"/>
          <a:srcRect/>
          <a:stretch>
            <a:fillRect/>
          </a:stretch>
        </p:blipFill>
        <p:spPr bwMode="auto">
          <a:xfrm>
            <a:off x="4352925" y="1340768"/>
            <a:ext cx="4791075" cy="2892178"/>
          </a:xfrm>
          <a:prstGeom prst="rect">
            <a:avLst/>
          </a:prstGeom>
          <a:noFill/>
        </p:spPr>
      </p:pic>
      <p:pic>
        <p:nvPicPr>
          <p:cNvPr id="56328" name="Picture 8" descr="Î£ÏÎµÏÎ¹ÎºÎ® ÎµÎ¹ÎºÏÎ½Î±"/>
          <p:cNvPicPr>
            <a:picLocks noChangeAspect="1" noChangeArrowheads="1"/>
          </p:cNvPicPr>
          <p:nvPr/>
        </p:nvPicPr>
        <p:blipFill>
          <a:blip r:embed="rId4" cstate="print"/>
          <a:srcRect b="12796"/>
          <a:stretch>
            <a:fillRect/>
          </a:stretch>
        </p:blipFill>
        <p:spPr bwMode="auto">
          <a:xfrm>
            <a:off x="0" y="4100363"/>
            <a:ext cx="4762500" cy="2757637"/>
          </a:xfrm>
          <a:prstGeom prst="rect">
            <a:avLst/>
          </a:prstGeom>
          <a:noFill/>
        </p:spPr>
      </p:pic>
      <p:pic>
        <p:nvPicPr>
          <p:cNvPr id="56324" name="Picture 4" descr="Î£ÏÎµÏÎ¹ÎºÎ® ÎµÎ¹ÎºÏÎ½Î±"/>
          <p:cNvPicPr>
            <a:picLocks noChangeAspect="1" noChangeArrowheads="1"/>
          </p:cNvPicPr>
          <p:nvPr/>
        </p:nvPicPr>
        <p:blipFill>
          <a:blip r:embed="rId5" cstate="print"/>
          <a:srcRect/>
          <a:stretch>
            <a:fillRect/>
          </a:stretch>
        </p:blipFill>
        <p:spPr bwMode="auto">
          <a:xfrm>
            <a:off x="4355976" y="4077072"/>
            <a:ext cx="4788024" cy="2780928"/>
          </a:xfrm>
          <a:prstGeom prst="rect">
            <a:avLst/>
          </a:prstGeom>
          <a:noFill/>
        </p:spPr>
      </p:pic>
      <p:pic>
        <p:nvPicPr>
          <p:cNvPr id="56322" name="Picture 2" descr="Î£ÏÎµÏÎ¹ÎºÎ® ÎµÎ¹ÎºÏÎ½Î±"/>
          <p:cNvPicPr>
            <a:picLocks noChangeAspect="1" noChangeArrowheads="1"/>
          </p:cNvPicPr>
          <p:nvPr/>
        </p:nvPicPr>
        <p:blipFill>
          <a:blip r:embed="rId6" cstate="print"/>
          <a:srcRect/>
          <a:stretch>
            <a:fillRect/>
          </a:stretch>
        </p:blipFill>
        <p:spPr bwMode="auto">
          <a:xfrm>
            <a:off x="0" y="1340768"/>
            <a:ext cx="4505313" cy="2808312"/>
          </a:xfrm>
          <a:prstGeom prst="rect">
            <a:avLst/>
          </a:prstGeom>
          <a:noFill/>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Realities in Integration of Refugees – Immigrants</a:t>
            </a:r>
          </a:p>
          <a:p>
            <a:pPr algn="ctr">
              <a:spcBef>
                <a:spcPts val="0"/>
              </a:spcBef>
            </a:pPr>
            <a:r>
              <a:rPr lang="en-US" sz="2400" b="1" dirty="0">
                <a:solidFill>
                  <a:schemeClr val="bg1"/>
                </a:solidFill>
              </a:rPr>
              <a:t>The Case study of Sweden</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37</a:t>
            </a:fld>
            <a:endParaRPr lang="el-GR" altLang="en-US" dirty="0"/>
          </a:p>
        </p:txBody>
      </p:sp>
      <p:pic>
        <p:nvPicPr>
          <p:cNvPr id="2054" name="Picture 9"/>
          <p:cNvPicPr>
            <a:picLocks noChangeAspect="1" noChangeArrowheads="1"/>
          </p:cNvPicPr>
          <p:nvPr/>
        </p:nvPicPr>
        <p:blipFill>
          <a:blip r:embed="rId7"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8" name="7 - Δεξιό βέλος"/>
          <p:cNvSpPr/>
          <p:nvPr/>
        </p:nvSpPr>
        <p:spPr>
          <a:xfrm rot="9418470">
            <a:off x="-2608012" y="2788461"/>
            <a:ext cx="159929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6" name="AutoShape 6" descr="ÎÏÎ¿ÏÎ­Î»ÎµÏÎ¼Î± ÎµÎ¹ÎºÏÎ½Î±Ï Î³Î¹Î± sweden ghet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3" cstate="print"/>
          <a:srcRect l="14662" t="11438" r="37189" b="9813"/>
          <a:stretch>
            <a:fillRect/>
          </a:stretch>
        </p:blipFill>
        <p:spPr bwMode="auto">
          <a:xfrm>
            <a:off x="4427984" y="1340768"/>
            <a:ext cx="4716016" cy="5517232"/>
          </a:xfrm>
          <a:prstGeom prst="rect">
            <a:avLst/>
          </a:prstGeom>
          <a:noFill/>
          <a:ln w="9525">
            <a:noFill/>
            <a:miter lim="800000"/>
            <a:headEnd/>
            <a:tailEnd/>
          </a:ln>
        </p:spPr>
      </p:pic>
      <p:pic>
        <p:nvPicPr>
          <p:cNvPr id="58370" name="Picture 2" descr="ÎÏÎ¿ÏÎ­Î»ÎµÏÎ¼Î± ÎµÎ¹ÎºÏÎ½Î±Ï Î³Î¹Î± Tino Sanandaji"/>
          <p:cNvPicPr>
            <a:picLocks noChangeAspect="1" noChangeArrowheads="1"/>
          </p:cNvPicPr>
          <p:nvPr/>
        </p:nvPicPr>
        <p:blipFill>
          <a:blip r:embed="rId4" cstate="print"/>
          <a:srcRect/>
          <a:stretch>
            <a:fillRect/>
          </a:stretch>
        </p:blipFill>
        <p:spPr bwMode="auto">
          <a:xfrm>
            <a:off x="0" y="1340768"/>
            <a:ext cx="4427984" cy="5517232"/>
          </a:xfrm>
          <a:prstGeom prst="rect">
            <a:avLst/>
          </a:prstGeom>
          <a:noFill/>
        </p:spPr>
      </p:pic>
      <p:sp>
        <p:nvSpPr>
          <p:cNvPr id="7" name="Rectangle 4"/>
          <p:cNvSpPr>
            <a:spLocks noChangeArrowheads="1"/>
          </p:cNvSpPr>
          <p:nvPr/>
        </p:nvSpPr>
        <p:spPr bwMode="auto">
          <a:xfrm>
            <a:off x="-38873"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Realities in Integration of Refugees – Immigrants</a:t>
            </a:r>
          </a:p>
          <a:p>
            <a:pPr algn="ctr">
              <a:spcBef>
                <a:spcPts val="0"/>
              </a:spcBef>
            </a:pPr>
            <a:r>
              <a:rPr lang="en-US" sz="2400" b="1" dirty="0">
                <a:solidFill>
                  <a:schemeClr val="bg1"/>
                </a:solidFill>
              </a:rPr>
              <a:t>The Case study of Sweden</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38</a:t>
            </a:fld>
            <a:endParaRPr lang="el-GR" altLang="en-US" dirty="0"/>
          </a:p>
        </p:txBody>
      </p:sp>
      <p:pic>
        <p:nvPicPr>
          <p:cNvPr id="2054" name="Picture 9"/>
          <p:cNvPicPr>
            <a:picLocks noChangeAspect="1" noChangeArrowheads="1"/>
          </p:cNvPicPr>
          <p:nvPr/>
        </p:nvPicPr>
        <p:blipFill>
          <a:blip r:embed="rId5"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8" name="7 - Δεξιό βέλος"/>
          <p:cNvSpPr/>
          <p:nvPr/>
        </p:nvSpPr>
        <p:spPr>
          <a:xfrm rot="9418470">
            <a:off x="-2608012" y="2788461"/>
            <a:ext cx="159929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6" name="AutoShape 6" descr="ÎÏÎ¿ÏÎ­Î»ÎµÏÎ¼Î± ÎµÎ¹ÎºÏÎ½Î±Ï Î³Î¹Î± sweden ghet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A group of non-Muslim and Muslim young people take a selfie in an office, smiling for the camera of the smartphone."/>
          <p:cNvPicPr>
            <a:picLocks noChangeAspect="1" noChangeArrowheads="1"/>
          </p:cNvPicPr>
          <p:nvPr/>
        </p:nvPicPr>
        <p:blipFill>
          <a:blip r:embed="rId3" cstate="print"/>
          <a:srcRect/>
          <a:stretch>
            <a:fillRect/>
          </a:stretch>
        </p:blipFill>
        <p:spPr bwMode="auto">
          <a:xfrm>
            <a:off x="0" y="1143000"/>
            <a:ext cx="5004048" cy="5715000"/>
          </a:xfrm>
          <a:prstGeom prst="rect">
            <a:avLst/>
          </a:prstGeom>
          <a:noFill/>
        </p:spPr>
      </p:pic>
      <p:pic>
        <p:nvPicPr>
          <p:cNvPr id="59394" name="Picture 2"/>
          <p:cNvPicPr>
            <a:picLocks noChangeAspect="1" noChangeArrowheads="1"/>
          </p:cNvPicPr>
          <p:nvPr/>
        </p:nvPicPr>
        <p:blipFill>
          <a:blip r:embed="rId4" cstate="print"/>
          <a:srcRect l="26284" t="12422" r="31655" b="6250"/>
          <a:stretch>
            <a:fillRect/>
          </a:stretch>
        </p:blipFill>
        <p:spPr bwMode="auto">
          <a:xfrm>
            <a:off x="5076056" y="1340768"/>
            <a:ext cx="4067944" cy="5517232"/>
          </a:xfrm>
          <a:prstGeom prst="rect">
            <a:avLst/>
          </a:prstGeom>
          <a:noFill/>
          <a:ln w="9525">
            <a:noFill/>
            <a:miter lim="800000"/>
            <a:headEnd/>
            <a:tailEnd/>
          </a:ln>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Realities in Integration of Refugees – Immigrants</a:t>
            </a:r>
          </a:p>
          <a:p>
            <a:pPr algn="ctr">
              <a:spcBef>
                <a:spcPts val="0"/>
              </a:spcBef>
            </a:pPr>
            <a:r>
              <a:rPr lang="en-US" sz="2400" b="1" dirty="0">
                <a:solidFill>
                  <a:schemeClr val="bg1"/>
                </a:solidFill>
              </a:rPr>
              <a:t>The Optimistic Point of View</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39</a:t>
            </a:fld>
            <a:endParaRPr lang="el-GR" altLang="en-US" dirty="0"/>
          </a:p>
        </p:txBody>
      </p:sp>
      <p:pic>
        <p:nvPicPr>
          <p:cNvPr id="2054" name="Picture 9"/>
          <p:cNvPicPr>
            <a:picLocks noChangeAspect="1" noChangeArrowheads="1"/>
          </p:cNvPicPr>
          <p:nvPr/>
        </p:nvPicPr>
        <p:blipFill>
          <a:blip r:embed="rId5"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8" name="7 - Δεξιό βέλος"/>
          <p:cNvSpPr/>
          <p:nvPr/>
        </p:nvSpPr>
        <p:spPr>
          <a:xfrm rot="9418470">
            <a:off x="-2608012" y="2788461"/>
            <a:ext cx="159929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6" name="AutoShape 6" descr="ÎÏÎ¿ÏÎ­Î»ÎµÏÎ¼Î± ÎµÎ¹ÎºÏÎ½Î±Ï Î³Î¹Î± sweden ghet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 name="11 - Ορθογώνιο"/>
          <p:cNvSpPr/>
          <p:nvPr/>
        </p:nvSpPr>
        <p:spPr>
          <a:xfrm>
            <a:off x="144016" y="3861048"/>
            <a:ext cx="4572000" cy="646331"/>
          </a:xfrm>
          <a:prstGeom prst="rect">
            <a:avLst/>
          </a:prstGeom>
          <a:solidFill>
            <a:srgbClr val="FF0000">
              <a:alpha val="51000"/>
            </a:srgbClr>
          </a:solidFill>
        </p:spPr>
        <p:txBody>
          <a:bodyPr>
            <a:spAutoFit/>
          </a:bodyPr>
          <a:lstStyle/>
          <a:p>
            <a:pPr algn="just"/>
            <a:r>
              <a:rPr lang="en-US" b="1" dirty="0"/>
              <a:t>Religious affiliation does not impede integration</a:t>
            </a:r>
            <a:endParaRPr lang="el-GR" dirty="0"/>
          </a:p>
        </p:txBody>
      </p:sp>
      <p:sp>
        <p:nvSpPr>
          <p:cNvPr id="13" name="12 - Ορθογώνιο"/>
          <p:cNvSpPr/>
          <p:nvPr/>
        </p:nvSpPr>
        <p:spPr>
          <a:xfrm>
            <a:off x="107504" y="4941168"/>
            <a:ext cx="4572000" cy="646331"/>
          </a:xfrm>
          <a:prstGeom prst="rect">
            <a:avLst/>
          </a:prstGeom>
          <a:solidFill>
            <a:srgbClr val="FF0000">
              <a:alpha val="50000"/>
            </a:srgbClr>
          </a:solidFill>
        </p:spPr>
        <p:txBody>
          <a:bodyPr>
            <a:spAutoFit/>
          </a:bodyPr>
          <a:lstStyle/>
          <a:p>
            <a:pPr algn="just"/>
            <a:r>
              <a:rPr lang="en-US" b="1" dirty="0"/>
              <a:t>Strong connection with the new homeland</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49B42108-7470-444B-A54A-5EEFFEDE8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2" y="4258666"/>
            <a:ext cx="2383206" cy="1503933"/>
          </a:xfrm>
          <a:prstGeom prst="rect">
            <a:avLst/>
          </a:prstGeom>
        </p:spPr>
      </p:pic>
      <p:sp>
        <p:nvSpPr>
          <p:cNvPr id="2" name="Τίτλος 1">
            <a:extLst>
              <a:ext uri="{FF2B5EF4-FFF2-40B4-BE49-F238E27FC236}">
                <a16:creationId xmlns:a16="http://schemas.microsoft.com/office/drawing/2014/main" id="{90D1231B-FC48-4B93-AF1B-BA5F4A40DBDC}"/>
              </a:ext>
            </a:extLst>
          </p:cNvPr>
          <p:cNvSpPr>
            <a:spLocks noGrp="1"/>
          </p:cNvSpPr>
          <p:nvPr>
            <p:ph type="title"/>
          </p:nvPr>
        </p:nvSpPr>
        <p:spPr/>
        <p:txBody>
          <a:bodyPr/>
          <a:lstStyle/>
          <a:p>
            <a:r>
              <a:rPr lang="en-US" sz="3200" b="1" dirty="0"/>
              <a:t>Rising intolerance</a:t>
            </a:r>
            <a:br>
              <a:rPr lang="el-GR" sz="3200" b="1" dirty="0"/>
            </a:br>
            <a:endParaRPr lang="en-US" dirty="0"/>
          </a:p>
        </p:txBody>
      </p:sp>
      <p:sp>
        <p:nvSpPr>
          <p:cNvPr id="4" name="Θέση αριθμού διαφάνειας 3">
            <a:extLst>
              <a:ext uri="{FF2B5EF4-FFF2-40B4-BE49-F238E27FC236}">
                <a16:creationId xmlns:a16="http://schemas.microsoft.com/office/drawing/2014/main" id="{717AE247-25A6-4003-BA27-8533C6C49AB3}"/>
              </a:ext>
            </a:extLst>
          </p:cNvPr>
          <p:cNvSpPr>
            <a:spLocks noGrp="1"/>
          </p:cNvSpPr>
          <p:nvPr>
            <p:ph type="sldNum" sz="quarter" idx="12"/>
          </p:nvPr>
        </p:nvSpPr>
        <p:spPr/>
        <p:txBody>
          <a:bodyPr/>
          <a:lstStyle/>
          <a:p>
            <a:pPr>
              <a:defRPr/>
            </a:pPr>
            <a:fld id="{FE1F6464-3ED9-4C51-862B-B319F1F35358}" type="slidenum">
              <a:rPr lang="el-GR" altLang="en-US" smtClean="0"/>
              <a:pPr>
                <a:defRPr/>
              </a:pPr>
              <a:t>4</a:t>
            </a:fld>
            <a:endParaRPr lang="el-GR" altLang="en-US"/>
          </a:p>
        </p:txBody>
      </p:sp>
      <p:sp>
        <p:nvSpPr>
          <p:cNvPr id="5" name="Ορθογώνιο 4">
            <a:extLst>
              <a:ext uri="{FF2B5EF4-FFF2-40B4-BE49-F238E27FC236}">
                <a16:creationId xmlns:a16="http://schemas.microsoft.com/office/drawing/2014/main" id="{6A43E0B0-02EE-4AB9-9EBB-AE65D00BF4B6}"/>
              </a:ext>
            </a:extLst>
          </p:cNvPr>
          <p:cNvSpPr/>
          <p:nvPr/>
        </p:nvSpPr>
        <p:spPr>
          <a:xfrm>
            <a:off x="2915816" y="548680"/>
            <a:ext cx="5774505" cy="5632311"/>
          </a:xfrm>
          <a:prstGeom prst="rect">
            <a:avLst/>
          </a:prstGeom>
        </p:spPr>
        <p:txBody>
          <a:bodyPr wrap="square">
            <a:spAutoFit/>
          </a:bodyPr>
          <a:lstStyle/>
          <a:p>
            <a:r>
              <a:rPr lang="en-US" sz="2400" dirty="0">
                <a:solidFill>
                  <a:schemeClr val="accent1">
                    <a:lumMod val="50000"/>
                  </a:schemeClr>
                </a:solidFill>
                <a:latin typeface="Corbel" panose="020B0503020204020204" pitchFamily="34" charset="0"/>
              </a:rPr>
              <a:t>Is the phenomenon that causes us greatest alarm, and seems to be manifested in the hostile and discriminatory treatment to which members of various groups are subjected in Europe today.</a:t>
            </a:r>
          </a:p>
          <a:p>
            <a:endParaRPr lang="en-US" sz="2400" dirty="0">
              <a:solidFill>
                <a:schemeClr val="accent1">
                  <a:lumMod val="50000"/>
                </a:schemeClr>
              </a:solidFill>
              <a:latin typeface="Corbel" panose="020B0503020204020204" pitchFamily="34" charset="0"/>
            </a:endParaRPr>
          </a:p>
          <a:p>
            <a:pPr marL="342900" indent="-342900">
              <a:buFont typeface="Arial" panose="020B0604020202020204" pitchFamily="34" charset="0"/>
              <a:buChar char="•"/>
            </a:pPr>
            <a:r>
              <a:rPr lang="en-US" sz="2400" dirty="0">
                <a:solidFill>
                  <a:schemeClr val="accent1">
                    <a:lumMod val="50000"/>
                  </a:schemeClr>
                </a:solidFill>
                <a:latin typeface="Corbel" panose="020B0503020204020204" pitchFamily="34" charset="0"/>
              </a:rPr>
              <a:t>LGBT</a:t>
            </a:r>
          </a:p>
          <a:p>
            <a:pPr marL="342900" indent="-342900">
              <a:buFont typeface="Arial" panose="020B0604020202020204" pitchFamily="34" charset="0"/>
              <a:buChar char="•"/>
            </a:pPr>
            <a:r>
              <a:rPr lang="en-US" sz="2400" dirty="0">
                <a:solidFill>
                  <a:schemeClr val="accent1">
                    <a:lumMod val="50000"/>
                  </a:schemeClr>
                </a:solidFill>
                <a:latin typeface="Corbel" panose="020B0503020204020204" pitchFamily="34" charset="0"/>
              </a:rPr>
              <a:t>Roma</a:t>
            </a:r>
          </a:p>
          <a:p>
            <a:pPr marL="342900" indent="-342900">
              <a:buFont typeface="Arial" panose="020B0604020202020204" pitchFamily="34" charset="0"/>
              <a:buChar char="•"/>
            </a:pPr>
            <a:r>
              <a:rPr lang="en-US" sz="2400" dirty="0">
                <a:solidFill>
                  <a:schemeClr val="accent1">
                    <a:lumMod val="50000"/>
                  </a:schemeClr>
                </a:solidFill>
                <a:latin typeface="Corbel" panose="020B0503020204020204" pitchFamily="34" charset="0"/>
              </a:rPr>
              <a:t>Immigrants and asylum seekers</a:t>
            </a:r>
          </a:p>
          <a:p>
            <a:pPr marL="342900" indent="-342900">
              <a:buFont typeface="Arial" panose="020B0604020202020204" pitchFamily="34" charset="0"/>
              <a:buChar char="•"/>
            </a:pPr>
            <a:r>
              <a:rPr lang="en-US" sz="2400" dirty="0">
                <a:solidFill>
                  <a:schemeClr val="accent1">
                    <a:lumMod val="50000"/>
                  </a:schemeClr>
                </a:solidFill>
                <a:latin typeface="Corbel" panose="020B0503020204020204" pitchFamily="34" charset="0"/>
              </a:rPr>
              <a:t>Muslims</a:t>
            </a:r>
          </a:p>
          <a:p>
            <a:pPr marL="342900" indent="-342900">
              <a:buFont typeface="Arial" panose="020B0604020202020204" pitchFamily="34" charset="0"/>
              <a:buChar char="•"/>
            </a:pPr>
            <a:r>
              <a:rPr lang="en-US" sz="2400" dirty="0">
                <a:solidFill>
                  <a:schemeClr val="accent1">
                    <a:lumMod val="50000"/>
                  </a:schemeClr>
                </a:solidFill>
                <a:latin typeface="Corbel" panose="020B0503020204020204" pitchFamily="34" charset="0"/>
              </a:rPr>
              <a:t>Jews</a:t>
            </a:r>
          </a:p>
          <a:p>
            <a:pPr marL="342900" indent="-342900">
              <a:buFont typeface="Arial" panose="020B0604020202020204" pitchFamily="34" charset="0"/>
              <a:buChar char="•"/>
            </a:pPr>
            <a:r>
              <a:rPr lang="en-US" sz="2400" dirty="0">
                <a:solidFill>
                  <a:schemeClr val="accent1">
                    <a:lumMod val="50000"/>
                  </a:schemeClr>
                </a:solidFill>
                <a:latin typeface="Corbel" panose="020B0503020204020204" pitchFamily="34" charset="0"/>
              </a:rPr>
              <a:t>Christians (“Heretics”)</a:t>
            </a:r>
          </a:p>
          <a:p>
            <a:pPr marL="342900" indent="-342900">
              <a:buFont typeface="Arial" panose="020B0604020202020204" pitchFamily="34" charset="0"/>
              <a:buChar char="•"/>
            </a:pPr>
            <a:r>
              <a:rPr lang="en-US" sz="2400" dirty="0">
                <a:solidFill>
                  <a:schemeClr val="accent1">
                    <a:lumMod val="50000"/>
                  </a:schemeClr>
                </a:solidFill>
              </a:rPr>
              <a:t>Other minority groups (national and religious minorities)</a:t>
            </a:r>
            <a:endParaRPr lang="en-US" sz="2400" dirty="0">
              <a:solidFill>
                <a:schemeClr val="accent1">
                  <a:lumMod val="50000"/>
                </a:schemeClr>
              </a:solidFill>
              <a:latin typeface="Corbel" panose="020B0503020204020204" pitchFamily="34" charset="0"/>
            </a:endParaRPr>
          </a:p>
          <a:p>
            <a:endParaRPr lang="en-US" sz="2400"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0954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ÎÏÎ¿ÏÎ­Î»ÎµÏÎ¼Î± ÎµÎ¹ÎºÏÎ½Î±Ï Î³Î¹Î± people in ghettos france"/>
          <p:cNvPicPr>
            <a:picLocks noChangeAspect="1" noChangeArrowheads="1"/>
          </p:cNvPicPr>
          <p:nvPr/>
        </p:nvPicPr>
        <p:blipFill>
          <a:blip r:embed="rId3" cstate="print"/>
          <a:srcRect/>
          <a:stretch>
            <a:fillRect/>
          </a:stretch>
        </p:blipFill>
        <p:spPr bwMode="auto">
          <a:xfrm>
            <a:off x="5148064" y="1340768"/>
            <a:ext cx="3995936" cy="5517232"/>
          </a:xfrm>
          <a:prstGeom prst="rect">
            <a:avLst/>
          </a:prstGeom>
          <a:noFill/>
        </p:spPr>
      </p:pic>
      <p:pic>
        <p:nvPicPr>
          <p:cNvPr id="61446" name="Picture 6" descr="ÎÏÎ¿ÏÎ­Î»ÎµÏÎ¼Î± ÎµÎ¹ÎºÏÎ½Î±Ï Î³Î¹Î± satellite dishes in ghettos in europe"/>
          <p:cNvPicPr>
            <a:picLocks noChangeAspect="1" noChangeArrowheads="1"/>
          </p:cNvPicPr>
          <p:nvPr/>
        </p:nvPicPr>
        <p:blipFill>
          <a:blip r:embed="rId4" cstate="print"/>
          <a:srcRect b="5068"/>
          <a:stretch>
            <a:fillRect/>
          </a:stretch>
        </p:blipFill>
        <p:spPr bwMode="auto">
          <a:xfrm>
            <a:off x="0" y="1340768"/>
            <a:ext cx="5220072" cy="5517231"/>
          </a:xfrm>
          <a:prstGeom prst="rect">
            <a:avLst/>
          </a:prstGeom>
          <a:noFill/>
        </p:spPr>
      </p:pic>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Proposals for </a:t>
            </a:r>
          </a:p>
          <a:p>
            <a:pPr algn="ctr">
              <a:spcBef>
                <a:spcPts val="0"/>
              </a:spcBef>
            </a:pPr>
            <a:r>
              <a:rPr lang="en-US" sz="2400" b="1" dirty="0">
                <a:solidFill>
                  <a:schemeClr val="bg1"/>
                </a:solidFill>
              </a:rPr>
              <a:t>a Successful Integration Process</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40</a:t>
            </a:fld>
            <a:endParaRPr lang="el-GR" altLang="en-US" dirty="0"/>
          </a:p>
        </p:txBody>
      </p:sp>
      <p:pic>
        <p:nvPicPr>
          <p:cNvPr id="2054" name="Picture 9"/>
          <p:cNvPicPr>
            <a:picLocks noChangeAspect="1" noChangeArrowheads="1"/>
          </p:cNvPicPr>
          <p:nvPr/>
        </p:nvPicPr>
        <p:blipFill>
          <a:blip r:embed="rId5"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6" name="AutoShape 6" descr="ÎÏÎ¿ÏÎ­Î»ÎµÏÎ¼Î± ÎµÎ¹ÎºÏÎ½Î±Ï Î³Î¹Î± sweden ghet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p:cTn id="7" dur="1000" fill="hold"/>
                                        <p:tgtEl>
                                          <p:spTgt spid="61446"/>
                                        </p:tgtEl>
                                        <p:attrNameLst>
                                          <p:attrName>ppt_w</p:attrName>
                                        </p:attrNameLst>
                                      </p:cBhvr>
                                      <p:tavLst>
                                        <p:tav tm="0">
                                          <p:val>
                                            <p:strVal val="#ppt_w*0.70"/>
                                          </p:val>
                                        </p:tav>
                                        <p:tav tm="100000">
                                          <p:val>
                                            <p:strVal val="#ppt_w"/>
                                          </p:val>
                                        </p:tav>
                                      </p:tavLst>
                                    </p:anim>
                                    <p:anim calcmode="lin" valueType="num">
                                      <p:cBhvr>
                                        <p:cTn id="8" dur="1000" fill="hold"/>
                                        <p:tgtEl>
                                          <p:spTgt spid="61446"/>
                                        </p:tgtEl>
                                        <p:attrNameLst>
                                          <p:attrName>ppt_h</p:attrName>
                                        </p:attrNameLst>
                                      </p:cBhvr>
                                      <p:tavLst>
                                        <p:tav tm="0">
                                          <p:val>
                                            <p:strVal val="#ppt_h"/>
                                          </p:val>
                                        </p:tav>
                                        <p:tav tm="100000">
                                          <p:val>
                                            <p:strVal val="#ppt_h"/>
                                          </p:val>
                                        </p:tav>
                                      </p:tavLst>
                                    </p:anim>
                                    <p:animEffect transition="in" filter="fade">
                                      <p:cBhvr>
                                        <p:cTn id="9" dur="1000"/>
                                        <p:tgtEl>
                                          <p:spTgt spid="6144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1448"/>
                                        </p:tgtEl>
                                        <p:attrNameLst>
                                          <p:attrName>style.visibility</p:attrName>
                                        </p:attrNameLst>
                                      </p:cBhvr>
                                      <p:to>
                                        <p:strVal val="visible"/>
                                      </p:to>
                                    </p:set>
                                    <p:animEffect transition="in" filter="blinds(horizontal)">
                                      <p:cBhvr>
                                        <p:cTn id="14" dur="10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Ορθογώνιο"/>
          <p:cNvSpPr/>
          <p:nvPr/>
        </p:nvSpPr>
        <p:spPr>
          <a:xfrm>
            <a:off x="74612" y="2492896"/>
            <a:ext cx="9033892" cy="4324261"/>
          </a:xfrm>
          <a:prstGeom prst="rect">
            <a:avLst/>
          </a:prstGeom>
          <a:solidFill>
            <a:schemeClr val="bg1">
              <a:alpha val="50000"/>
            </a:schemeClr>
          </a:solidFill>
        </p:spPr>
        <p:txBody>
          <a:bodyPr wrap="square">
            <a:spAutoFit/>
          </a:bodyPr>
          <a:lstStyle/>
          <a:p>
            <a:pPr>
              <a:lnSpc>
                <a:spcPts val="3000"/>
              </a:lnSpc>
              <a:buFont typeface="Wingdings" pitchFamily="2" charset="2"/>
              <a:buChar char="ü"/>
            </a:pPr>
            <a:r>
              <a:rPr lang="en-US" sz="2000" b="1" dirty="0"/>
              <a:t> Provide integration services as soon as possible for those asylum seekers most likely to be allowed to stay</a:t>
            </a:r>
          </a:p>
          <a:p>
            <a:pPr>
              <a:lnSpc>
                <a:spcPts val="3000"/>
              </a:lnSpc>
              <a:buFont typeface="Wingdings" pitchFamily="2" charset="2"/>
              <a:buChar char="ü"/>
            </a:pPr>
            <a:r>
              <a:rPr lang="en-US" sz="2000" b="1" dirty="0"/>
              <a:t>When dispersing humanitarian migrants across the country, take into account whether the jobs available in the particular regions match their skills</a:t>
            </a:r>
          </a:p>
          <a:p>
            <a:pPr>
              <a:lnSpc>
                <a:spcPts val="3000"/>
              </a:lnSpc>
              <a:buFont typeface="Wingdings" pitchFamily="2" charset="2"/>
              <a:buChar char="ü"/>
            </a:pPr>
            <a:r>
              <a:rPr lang="en-US" sz="2000" b="1" dirty="0"/>
              <a:t>Pay particular attention to unaccompanied minors who arrive past the age of compulsory schooling</a:t>
            </a:r>
          </a:p>
          <a:p>
            <a:pPr>
              <a:lnSpc>
                <a:spcPts val="3000"/>
              </a:lnSpc>
              <a:buFont typeface="Wingdings" pitchFamily="2" charset="2"/>
              <a:buChar char="ü"/>
            </a:pPr>
            <a:r>
              <a:rPr lang="en-US" sz="2000" b="1" dirty="0"/>
              <a:t>Let those asylum seekers likely to stay find employment</a:t>
            </a:r>
          </a:p>
          <a:p>
            <a:pPr>
              <a:lnSpc>
                <a:spcPts val="3000"/>
              </a:lnSpc>
              <a:buFont typeface="Wingdings" pitchFamily="2" charset="2"/>
              <a:buChar char="ü"/>
            </a:pPr>
            <a:r>
              <a:rPr lang="en-US" sz="2000" b="1" dirty="0"/>
              <a:t>Deal with mental and physical health issues early</a:t>
            </a:r>
          </a:p>
          <a:p>
            <a:pPr>
              <a:lnSpc>
                <a:spcPts val="3000"/>
              </a:lnSpc>
              <a:buFont typeface="Wingdings" pitchFamily="2" charset="2"/>
              <a:buChar char="ü"/>
            </a:pPr>
            <a:r>
              <a:rPr lang="en-US" sz="2000" b="1" dirty="0"/>
              <a:t>Acknowledge that integration can take a long time, particularly for the least educated</a:t>
            </a:r>
            <a:endParaRPr lang="el-GR" sz="2000" dirty="0"/>
          </a:p>
        </p:txBody>
      </p:sp>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Proposals for </a:t>
            </a:r>
          </a:p>
          <a:p>
            <a:pPr algn="ctr">
              <a:spcBef>
                <a:spcPts val="0"/>
              </a:spcBef>
            </a:pPr>
            <a:r>
              <a:rPr lang="en-US" sz="2400" b="1" dirty="0">
                <a:solidFill>
                  <a:schemeClr val="bg1"/>
                </a:solidFill>
              </a:rPr>
              <a:t>a Successful Integration Process</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41</a:t>
            </a:fld>
            <a:endParaRPr lang="el-GR" altLang="en-US" dirty="0"/>
          </a:p>
        </p:txBody>
      </p:sp>
      <p:pic>
        <p:nvPicPr>
          <p:cNvPr id="2054" name="Picture 9"/>
          <p:cNvPicPr>
            <a:picLocks noChangeAspect="1" noChangeArrowheads="1"/>
          </p:cNvPicPr>
          <p:nvPr/>
        </p:nvPicPr>
        <p:blipFill>
          <a:blip r:embed="rId3"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6" name="AutoShape 6" descr="ÎÏÎ¿ÏÎ­Î»ÎµÏÎ¼Î± ÎµÎ¹ÎºÏÎ½Î±Ï Î³Î¹Î± sweden ghet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6562" name="AutoShape 2" descr="ÎÏÎ¿ÏÎ­Î»ÎµÏÎ¼Î± ÎµÎ¹ÎºÏÎ½Î±Ï Î³Î¹Î± OEC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6564" name="Picture 4" descr="ÎÏÎ¿ÏÎ­Î»ÎµÏÎ¼Î± ÎµÎ¹ÎºÏÎ½Î±Ï Î³Î¹Î± OECD"/>
          <p:cNvPicPr>
            <a:picLocks noChangeAspect="1" noChangeArrowheads="1"/>
          </p:cNvPicPr>
          <p:nvPr/>
        </p:nvPicPr>
        <p:blipFill>
          <a:blip r:embed="rId4" cstate="print"/>
          <a:srcRect t="9450" b="12589"/>
          <a:stretch>
            <a:fillRect/>
          </a:stretch>
        </p:blipFill>
        <p:spPr bwMode="auto">
          <a:xfrm>
            <a:off x="1835696" y="1340768"/>
            <a:ext cx="5475449" cy="1152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10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10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1000" fill="hold"/>
                                        <p:tgtEl>
                                          <p:spTgt spid="14">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1000" fill="hold"/>
                                        <p:tgtEl>
                                          <p:spTgt spid="14">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1000" fill="hold"/>
                                        <p:tgtEl>
                                          <p:spTgt spid="14">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9144000" cy="1340767"/>
          </a:xfrm>
          <a:prstGeom prst="rect">
            <a:avLst/>
          </a:prstGeom>
          <a:solidFill>
            <a:schemeClr val="accent1">
              <a:alpha val="70195"/>
            </a:schemeClr>
          </a:solidFill>
          <a:ln w="25400">
            <a:solidFill>
              <a:schemeClr val="tx1"/>
            </a:solidFill>
            <a:miter lim="800000"/>
            <a:headEnd/>
            <a:tailEnd/>
          </a:ln>
        </p:spPr>
        <p:txBody>
          <a:bodyPr anchor="ctr" anchorCtr="0"/>
          <a:lstStyle/>
          <a:p>
            <a:pPr algn="ctr">
              <a:spcBef>
                <a:spcPts val="0"/>
              </a:spcBef>
            </a:pPr>
            <a:r>
              <a:rPr lang="en-US" sz="2400" b="1" dirty="0">
                <a:solidFill>
                  <a:schemeClr val="bg1"/>
                </a:solidFill>
              </a:rPr>
              <a:t>Proposals for </a:t>
            </a:r>
          </a:p>
          <a:p>
            <a:pPr algn="ctr">
              <a:spcBef>
                <a:spcPts val="0"/>
              </a:spcBef>
            </a:pPr>
            <a:r>
              <a:rPr lang="en-US" sz="2400" b="1" dirty="0">
                <a:solidFill>
                  <a:schemeClr val="bg1"/>
                </a:solidFill>
              </a:rPr>
              <a:t>a Successful Integration Process</a:t>
            </a:r>
            <a:endParaRPr lang="el-GR" altLang="en-US" sz="2400" dirty="0">
              <a:solidFill>
                <a:schemeClr val="bg1"/>
              </a:solidFill>
              <a:latin typeface="Arial" pitchFamily="34" charset="0"/>
              <a:cs typeface="Arial" pitchFamily="34" charset="0"/>
            </a:endParaRPr>
          </a:p>
        </p:txBody>
      </p:sp>
      <p:sp>
        <p:nvSpPr>
          <p:cNvPr id="2053" name="Slide Number Placeholder 1"/>
          <p:cNvSpPr>
            <a:spLocks noGrp="1"/>
          </p:cNvSpPr>
          <p:nvPr>
            <p:ph type="sldNum" sz="quarter" idx="12"/>
          </p:nvPr>
        </p:nvSpPr>
        <p:spPr>
          <a:xfrm>
            <a:off x="96838" y="6308725"/>
            <a:ext cx="442912" cy="476250"/>
          </a:xfrm>
          <a:noFill/>
          <a:ln>
            <a:miter lim="800000"/>
            <a:headEnd/>
            <a:tailEnd/>
          </a:ln>
        </p:spPr>
        <p:txBody>
          <a:bodyPr/>
          <a:lstStyle/>
          <a:p>
            <a:fld id="{44CD087A-54D5-434D-B770-42B5D04D4E7F}" type="slidenum">
              <a:rPr lang="el-GR" altLang="en-US" smtClean="0"/>
              <a:pPr/>
              <a:t>42</a:t>
            </a:fld>
            <a:endParaRPr lang="el-GR" altLang="en-US" dirty="0"/>
          </a:p>
        </p:txBody>
      </p:sp>
      <p:pic>
        <p:nvPicPr>
          <p:cNvPr id="2054" name="Picture 9"/>
          <p:cNvPicPr>
            <a:picLocks noChangeAspect="1" noChangeArrowheads="1"/>
          </p:cNvPicPr>
          <p:nvPr/>
        </p:nvPicPr>
        <p:blipFill>
          <a:blip r:embed="rId3" cstate="print">
            <a:grayscl/>
            <a:biLevel thresh="50000"/>
          </a:blip>
          <a:srcRect/>
          <a:stretch>
            <a:fillRect/>
          </a:stretch>
        </p:blipFill>
        <p:spPr bwMode="auto">
          <a:xfrm>
            <a:off x="34925" y="31750"/>
            <a:ext cx="1008063" cy="1093788"/>
          </a:xfrm>
          <a:prstGeom prst="rect">
            <a:avLst/>
          </a:prstGeom>
          <a:solidFill>
            <a:schemeClr val="accent1">
              <a:alpha val="36000"/>
            </a:schemeClr>
          </a:solidFill>
          <a:ln w="9525">
            <a:noFill/>
            <a:miter lim="800000"/>
            <a:headEnd/>
            <a:tailEnd/>
          </a:ln>
        </p:spPr>
      </p:pic>
      <p:sp>
        <p:nvSpPr>
          <p:cNvPr id="2" name="AutoShape 2" descr="ÎÏÎ¿ÏÎ­Î»ÎµÏÎ¼Î± ÎµÎ¹ÎºÏÎ½Î±Ï Î³Î¹Î± assimi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6" name="AutoShape 6" descr="ÎÏÎ¿ÏÎ­Î»ÎµÏÎ¼Î± ÎµÎ¹ÎºÏÎ½Î±Ï Î³Î¹Î± sweden ghet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6562" name="AutoShape 2" descr="ÎÏÎ¿ÏÎ­Î»ÎµÏÎ¼Î± ÎµÎ¹ÎºÏÎ½Î±Ï Î³Î¹Î± OEC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7586" name="Picture 2"/>
          <p:cNvPicPr>
            <a:picLocks noChangeAspect="1" noChangeArrowheads="1"/>
          </p:cNvPicPr>
          <p:nvPr/>
        </p:nvPicPr>
        <p:blipFill>
          <a:blip r:embed="rId4" cstate="print"/>
          <a:srcRect l="27391" t="28172" r="29722" b="15719"/>
          <a:stretch>
            <a:fillRect/>
          </a:stretch>
        </p:blipFill>
        <p:spPr bwMode="auto">
          <a:xfrm>
            <a:off x="1835696" y="1484784"/>
            <a:ext cx="5580112" cy="3960440"/>
          </a:xfrm>
          <a:prstGeom prst="rect">
            <a:avLst/>
          </a:prstGeom>
          <a:noFill/>
          <a:ln w="9525">
            <a:noFill/>
            <a:miter lim="800000"/>
            <a:headEnd/>
            <a:tailEnd/>
          </a:ln>
        </p:spPr>
      </p:pic>
      <p:pic>
        <p:nvPicPr>
          <p:cNvPr id="67589" name="Picture 5" descr="ÎÏÎ¿ÏÎ­Î»ÎµÏÎ¼Î± ÎµÎ¹ÎºÏÎ½Î±Ï Î³Î¹Î± successful integration of immigrants"/>
          <p:cNvPicPr>
            <a:picLocks noChangeAspect="1" noChangeArrowheads="1"/>
          </p:cNvPicPr>
          <p:nvPr/>
        </p:nvPicPr>
        <p:blipFill>
          <a:blip r:embed="rId5" cstate="print"/>
          <a:srcRect/>
          <a:stretch>
            <a:fillRect/>
          </a:stretch>
        </p:blipFill>
        <p:spPr bwMode="auto">
          <a:xfrm>
            <a:off x="0" y="1340768"/>
            <a:ext cx="4499992" cy="5517232"/>
          </a:xfrm>
          <a:prstGeom prst="rect">
            <a:avLst/>
          </a:prstGeom>
          <a:noFill/>
        </p:spPr>
      </p:pic>
      <p:pic>
        <p:nvPicPr>
          <p:cNvPr id="67591" name="Picture 7" descr="Î£ÏÎµÏÎ¹ÎºÎ® ÎµÎ¹ÎºÏÎ½Î±"/>
          <p:cNvPicPr>
            <a:picLocks noChangeAspect="1" noChangeArrowheads="1"/>
          </p:cNvPicPr>
          <p:nvPr/>
        </p:nvPicPr>
        <p:blipFill>
          <a:blip r:embed="rId6" cstate="print"/>
          <a:srcRect/>
          <a:stretch>
            <a:fillRect/>
          </a:stretch>
        </p:blipFill>
        <p:spPr bwMode="auto">
          <a:xfrm>
            <a:off x="4499992" y="1340768"/>
            <a:ext cx="4644008" cy="5517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p:cTn id="7" dur="2000" fill="hold"/>
                                        <p:tgtEl>
                                          <p:spTgt spid="67589"/>
                                        </p:tgtEl>
                                        <p:attrNameLst>
                                          <p:attrName>ppt_w</p:attrName>
                                        </p:attrNameLst>
                                      </p:cBhvr>
                                      <p:tavLst>
                                        <p:tav tm="0">
                                          <p:val>
                                            <p:strVal val="#ppt_w*0.70"/>
                                          </p:val>
                                        </p:tav>
                                        <p:tav tm="100000">
                                          <p:val>
                                            <p:strVal val="#ppt_w"/>
                                          </p:val>
                                        </p:tav>
                                      </p:tavLst>
                                    </p:anim>
                                    <p:anim calcmode="lin" valueType="num">
                                      <p:cBhvr>
                                        <p:cTn id="8" dur="2000" fill="hold"/>
                                        <p:tgtEl>
                                          <p:spTgt spid="67589"/>
                                        </p:tgtEl>
                                        <p:attrNameLst>
                                          <p:attrName>ppt_h</p:attrName>
                                        </p:attrNameLst>
                                      </p:cBhvr>
                                      <p:tavLst>
                                        <p:tav tm="0">
                                          <p:val>
                                            <p:strVal val="#ppt_h"/>
                                          </p:val>
                                        </p:tav>
                                        <p:tav tm="100000">
                                          <p:val>
                                            <p:strVal val="#ppt_h"/>
                                          </p:val>
                                        </p:tav>
                                      </p:tavLst>
                                    </p:anim>
                                    <p:animEffect transition="in" filter="fade">
                                      <p:cBhvr>
                                        <p:cTn id="9" dur="2000"/>
                                        <p:tgtEl>
                                          <p:spTgt spid="67589"/>
                                        </p:tgtEl>
                                      </p:cBhvr>
                                    </p:animEffect>
                                  </p:childTnLst>
                                </p:cTn>
                              </p:par>
                              <p:par>
                                <p:cTn id="10" presetID="55" presetClass="entr" presetSubtype="0" fill="hold" nodeType="withEffect">
                                  <p:stCondLst>
                                    <p:cond delay="0"/>
                                  </p:stCondLst>
                                  <p:childTnLst>
                                    <p:set>
                                      <p:cBhvr>
                                        <p:cTn id="11" dur="1" fill="hold">
                                          <p:stCondLst>
                                            <p:cond delay="0"/>
                                          </p:stCondLst>
                                        </p:cTn>
                                        <p:tgtEl>
                                          <p:spTgt spid="67591"/>
                                        </p:tgtEl>
                                        <p:attrNameLst>
                                          <p:attrName>style.visibility</p:attrName>
                                        </p:attrNameLst>
                                      </p:cBhvr>
                                      <p:to>
                                        <p:strVal val="visible"/>
                                      </p:to>
                                    </p:set>
                                    <p:anim calcmode="lin" valueType="num">
                                      <p:cBhvr>
                                        <p:cTn id="12" dur="2000" fill="hold"/>
                                        <p:tgtEl>
                                          <p:spTgt spid="67591"/>
                                        </p:tgtEl>
                                        <p:attrNameLst>
                                          <p:attrName>ppt_w</p:attrName>
                                        </p:attrNameLst>
                                      </p:cBhvr>
                                      <p:tavLst>
                                        <p:tav tm="0">
                                          <p:val>
                                            <p:strVal val="#ppt_w*0.70"/>
                                          </p:val>
                                        </p:tav>
                                        <p:tav tm="100000">
                                          <p:val>
                                            <p:strVal val="#ppt_w"/>
                                          </p:val>
                                        </p:tav>
                                      </p:tavLst>
                                    </p:anim>
                                    <p:anim calcmode="lin" valueType="num">
                                      <p:cBhvr>
                                        <p:cTn id="13" dur="2000" fill="hold"/>
                                        <p:tgtEl>
                                          <p:spTgt spid="67591"/>
                                        </p:tgtEl>
                                        <p:attrNameLst>
                                          <p:attrName>ppt_h</p:attrName>
                                        </p:attrNameLst>
                                      </p:cBhvr>
                                      <p:tavLst>
                                        <p:tav tm="0">
                                          <p:val>
                                            <p:strVal val="#ppt_h"/>
                                          </p:val>
                                        </p:tav>
                                        <p:tav tm="100000">
                                          <p:val>
                                            <p:strVal val="#ppt_h"/>
                                          </p:val>
                                        </p:tav>
                                      </p:tavLst>
                                    </p:anim>
                                    <p:animEffect transition="in" filter="fade">
                                      <p:cBhvr>
                                        <p:cTn id="14" dur="20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74F18-8208-46B6-B3CD-C0D965B7E6A4}"/>
              </a:ext>
            </a:extLst>
          </p:cNvPr>
          <p:cNvSpPr>
            <a:spLocks noGrp="1"/>
          </p:cNvSpPr>
          <p:nvPr>
            <p:ph type="title"/>
          </p:nvPr>
        </p:nvSpPr>
        <p:spPr/>
        <p:txBody>
          <a:bodyPr/>
          <a:lstStyle/>
          <a:p>
            <a:r>
              <a:rPr lang="en-US" dirty="0"/>
              <a:t>Proposals – solution for a successful cultural diverse environment in Europe</a:t>
            </a:r>
          </a:p>
        </p:txBody>
      </p:sp>
      <p:sp>
        <p:nvSpPr>
          <p:cNvPr id="3" name="Θέση περιεχομένου 2">
            <a:extLst>
              <a:ext uri="{FF2B5EF4-FFF2-40B4-BE49-F238E27FC236}">
                <a16:creationId xmlns:a16="http://schemas.microsoft.com/office/drawing/2014/main" id="{6615E5FA-6869-4F4C-8564-FB7BBBBA7B2E}"/>
              </a:ext>
            </a:extLst>
          </p:cNvPr>
          <p:cNvSpPr>
            <a:spLocks noGrp="1"/>
          </p:cNvSpPr>
          <p:nvPr>
            <p:ph idx="1"/>
          </p:nvPr>
        </p:nvSpPr>
        <p:spPr/>
        <p:txBody>
          <a:bodyPr>
            <a:normAutofit/>
          </a:bodyPr>
          <a:lstStyle/>
          <a:p>
            <a:r>
              <a:rPr lang="en-US" sz="2400" dirty="0"/>
              <a:t>"Making Europe a community characterized by inclusion and cohesion, civic and creative - challenges ahead for culture and education »</a:t>
            </a:r>
          </a:p>
          <a:p>
            <a:r>
              <a:rPr lang="en-US" dirty="0"/>
              <a:t>“Cultural identity is today more fluid and dynamic than ever. Internet and other digital means are the vectors of a true intercultural dialogue in Europe. </a:t>
            </a:r>
          </a:p>
          <a:p>
            <a:r>
              <a:rPr lang="en-US" dirty="0"/>
              <a:t>Traditional cultural boundaries are disintegrating and losing their </a:t>
            </a:r>
            <a:r>
              <a:rPr lang="en-US" dirty="0" err="1"/>
              <a:t>meaning.Even</a:t>
            </a:r>
            <a:r>
              <a:rPr lang="en-US" dirty="0"/>
              <a:t> language barriers, which are part of cultural signifiers, disappear gradually. In today's Europe, young people are exchanging and communicating increasingly without the institutions and the formal education system:</a:t>
            </a:r>
          </a:p>
          <a:p>
            <a:r>
              <a:rPr lang="en-US" dirty="0"/>
              <a:t>multicultural youth meets in rock concerts, tourist hotspots and huge rave parties.”</a:t>
            </a:r>
          </a:p>
        </p:txBody>
      </p:sp>
      <p:sp>
        <p:nvSpPr>
          <p:cNvPr id="4" name="Θέση αριθμού διαφάνειας 3">
            <a:extLst>
              <a:ext uri="{FF2B5EF4-FFF2-40B4-BE49-F238E27FC236}">
                <a16:creationId xmlns:a16="http://schemas.microsoft.com/office/drawing/2014/main" id="{46D32422-A605-41A7-9CA9-630AB8012AA4}"/>
              </a:ext>
            </a:extLst>
          </p:cNvPr>
          <p:cNvSpPr>
            <a:spLocks noGrp="1"/>
          </p:cNvSpPr>
          <p:nvPr>
            <p:ph type="sldNum" sz="quarter" idx="12"/>
          </p:nvPr>
        </p:nvSpPr>
        <p:spPr/>
        <p:txBody>
          <a:bodyPr/>
          <a:lstStyle/>
          <a:p>
            <a:pPr>
              <a:defRPr/>
            </a:pPr>
            <a:fld id="{FE1F6464-3ED9-4C51-862B-B319F1F35358}" type="slidenum">
              <a:rPr lang="el-GR" altLang="en-US" smtClean="0"/>
              <a:pPr>
                <a:defRPr/>
              </a:pPr>
              <a:t>43</a:t>
            </a:fld>
            <a:endParaRPr lang="el-GR" altLang="en-US"/>
          </a:p>
        </p:txBody>
      </p:sp>
    </p:spTree>
    <p:extLst>
      <p:ext uri="{BB962C8B-B14F-4D97-AF65-F5344CB8AC3E}">
        <p14:creationId xmlns:p14="http://schemas.microsoft.com/office/powerpoint/2010/main" val="2000279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t>In the old cultural paradigm, history played a major role. Today, young people are interested in building meaningful social relations in the context of a new Europe without borders, much more than in debating the great events of the past. The majority of them understood that their personal and social success depended on their ability to communicate with and understand other cultures.</a:t>
            </a:r>
          </a:p>
          <a:p>
            <a:r>
              <a:rPr lang="en-US" dirty="0"/>
              <a:t>Intercultural learning is basically about teaching skills that can help build relationships. It is not a matter of learning what "different" cultures are, as an anthropologist or historian would do, but of experiencing the "other" through an interactive social dynamic. History and culture are no longer perceptual truths but reflections on relationships between cultures. And so, the quality of social relations is at the center of the cultural dialogue.</a:t>
            </a:r>
            <a:endParaRPr lang="fr-FR" dirty="0"/>
          </a:p>
        </p:txBody>
      </p:sp>
      <p:sp>
        <p:nvSpPr>
          <p:cNvPr id="4" name="Espace réservé du numéro de diapositive 3"/>
          <p:cNvSpPr>
            <a:spLocks noGrp="1"/>
          </p:cNvSpPr>
          <p:nvPr>
            <p:ph type="sldNum" sz="quarter" idx="12"/>
          </p:nvPr>
        </p:nvSpPr>
        <p:spPr/>
        <p:txBody>
          <a:bodyPr/>
          <a:lstStyle/>
          <a:p>
            <a:pPr>
              <a:defRPr/>
            </a:pPr>
            <a:fld id="{FE1F6464-3ED9-4C51-862B-B319F1F35358}" type="slidenum">
              <a:rPr lang="el-GR" altLang="en-US" smtClean="0"/>
              <a:pPr>
                <a:defRPr/>
              </a:pPr>
              <a:t>44</a:t>
            </a:fld>
            <a:endParaRPr lang="el-GR" altLang="en-US"/>
          </a:p>
        </p:txBody>
      </p:sp>
    </p:spTree>
    <p:extLst>
      <p:ext uri="{BB962C8B-B14F-4D97-AF65-F5344CB8AC3E}">
        <p14:creationId xmlns:p14="http://schemas.microsoft.com/office/powerpoint/2010/main" val="253063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1DEF3B-83A5-4D48-836E-4A96BCED6D09}"/>
              </a:ext>
            </a:extLst>
          </p:cNvPr>
          <p:cNvSpPr>
            <a:spLocks noGrp="1"/>
          </p:cNvSpPr>
          <p:nvPr>
            <p:ph type="title"/>
          </p:nvPr>
        </p:nvSpPr>
        <p:spPr>
          <a:xfrm>
            <a:off x="35496" y="628017"/>
            <a:ext cx="2438095" cy="4601183"/>
          </a:xfrm>
        </p:spPr>
        <p:txBody>
          <a:bodyPr/>
          <a:lstStyle/>
          <a:p>
            <a:r>
              <a:rPr lang="en-US" sz="3200" b="1" dirty="0"/>
              <a:t>Rising support for xenophobic and populist parties</a:t>
            </a:r>
            <a:br>
              <a:rPr lang="el-GR" sz="3200" b="1" dirty="0"/>
            </a:br>
            <a:endParaRPr lang="en-US" dirty="0"/>
          </a:p>
        </p:txBody>
      </p:sp>
      <p:sp>
        <p:nvSpPr>
          <p:cNvPr id="4" name="Θέση αριθμού διαφάνειας 3">
            <a:extLst>
              <a:ext uri="{FF2B5EF4-FFF2-40B4-BE49-F238E27FC236}">
                <a16:creationId xmlns:a16="http://schemas.microsoft.com/office/drawing/2014/main" id="{E9D6965C-3A6B-4EE7-8607-6392157E4D5A}"/>
              </a:ext>
            </a:extLst>
          </p:cNvPr>
          <p:cNvSpPr>
            <a:spLocks noGrp="1"/>
          </p:cNvSpPr>
          <p:nvPr>
            <p:ph type="sldNum" sz="quarter" idx="12"/>
          </p:nvPr>
        </p:nvSpPr>
        <p:spPr/>
        <p:txBody>
          <a:bodyPr/>
          <a:lstStyle/>
          <a:p>
            <a:pPr>
              <a:defRPr/>
            </a:pPr>
            <a:fld id="{FE1F6464-3ED9-4C51-862B-B319F1F35358}" type="slidenum">
              <a:rPr lang="el-GR" altLang="en-US" smtClean="0"/>
              <a:pPr>
                <a:defRPr/>
              </a:pPr>
              <a:t>5</a:t>
            </a:fld>
            <a:endParaRPr lang="el-GR" altLang="en-US"/>
          </a:p>
        </p:txBody>
      </p:sp>
      <p:sp>
        <p:nvSpPr>
          <p:cNvPr id="5" name="Ορθογώνιο 4">
            <a:extLst>
              <a:ext uri="{FF2B5EF4-FFF2-40B4-BE49-F238E27FC236}">
                <a16:creationId xmlns:a16="http://schemas.microsoft.com/office/drawing/2014/main" id="{728EB020-06CB-45DB-98A5-C17E4AD46FE0}"/>
              </a:ext>
            </a:extLst>
          </p:cNvPr>
          <p:cNvSpPr/>
          <p:nvPr/>
        </p:nvSpPr>
        <p:spPr>
          <a:xfrm>
            <a:off x="2987824" y="619189"/>
            <a:ext cx="4572000" cy="4708981"/>
          </a:xfrm>
          <a:prstGeom prst="rect">
            <a:avLst/>
          </a:prstGeom>
        </p:spPr>
        <p:txBody>
          <a:bodyPr>
            <a:spAutoFit/>
          </a:bodyPr>
          <a:lstStyle/>
          <a:p>
            <a:pPr marL="342900" indent="-342900">
              <a:buFont typeface="Arial" panose="020B0604020202020204" pitchFamily="34" charset="0"/>
              <a:buChar char="•"/>
            </a:pPr>
            <a:r>
              <a:rPr lang="en-US" sz="2000" dirty="0">
                <a:solidFill>
                  <a:schemeClr val="accent1">
                    <a:lumMod val="50000"/>
                  </a:schemeClr>
                </a:solidFill>
                <a:latin typeface="Arial" charset="0"/>
                <a:cs typeface="Arial" charset="0"/>
              </a:rPr>
              <a:t>There is no doubt that significant social and ideological changes are taking place in Europe’s political landscape. </a:t>
            </a:r>
          </a:p>
          <a:p>
            <a:endParaRPr lang="en-US" sz="2000" dirty="0">
              <a:solidFill>
                <a:schemeClr val="accent1">
                  <a:lumMod val="50000"/>
                </a:schemeClr>
              </a:solidFill>
              <a:latin typeface="Arial" charset="0"/>
              <a:cs typeface="Arial" charset="0"/>
            </a:endParaRPr>
          </a:p>
          <a:p>
            <a:pPr marL="342900" indent="-342900">
              <a:buFont typeface="Arial" panose="020B0604020202020204" pitchFamily="34" charset="0"/>
              <a:buChar char="•"/>
            </a:pPr>
            <a:r>
              <a:rPr lang="en-US" sz="2000" dirty="0">
                <a:solidFill>
                  <a:schemeClr val="accent1">
                    <a:lumMod val="50000"/>
                  </a:schemeClr>
                </a:solidFill>
                <a:latin typeface="Arial" charset="0"/>
                <a:cs typeface="Arial" charset="0"/>
              </a:rPr>
              <a:t>Political parties in different parts of Europe express political prejudices and encourage intolerance</a:t>
            </a:r>
            <a:endParaRPr lang="en-US" sz="2000" dirty="0">
              <a:solidFill>
                <a:schemeClr val="accent1">
                  <a:lumMod val="50000"/>
                </a:schemeClr>
              </a:solidFill>
            </a:endParaRPr>
          </a:p>
          <a:p>
            <a:endParaRPr lang="en-US" sz="2000" dirty="0">
              <a:solidFill>
                <a:schemeClr val="accent1">
                  <a:lumMod val="50000"/>
                </a:schemeClr>
              </a:solidFill>
              <a:latin typeface="Arial" charset="0"/>
              <a:cs typeface="Arial" charset="0"/>
            </a:endParaRPr>
          </a:p>
          <a:p>
            <a:pPr marL="342900" indent="-342900">
              <a:buFont typeface="Arial" panose="020B0604020202020204" pitchFamily="34" charset="0"/>
              <a:buChar char="•"/>
            </a:pPr>
            <a:r>
              <a:rPr lang="en-US" sz="2000" dirty="0">
                <a:solidFill>
                  <a:schemeClr val="accent1">
                    <a:lumMod val="50000"/>
                  </a:schemeClr>
                </a:solidFill>
                <a:latin typeface="Arial" charset="0"/>
                <a:cs typeface="Arial" charset="0"/>
              </a:rPr>
              <a:t>From northern Europe to the Mediterranean, we are witnessing a wave of radical populism.</a:t>
            </a:r>
          </a:p>
          <a:p>
            <a:endParaRPr lang="en-US" sz="2000" dirty="0">
              <a:solidFill>
                <a:schemeClr val="accent1">
                  <a:lumMod val="50000"/>
                </a:schemeClr>
              </a:solidFill>
              <a:latin typeface="Arial" charset="0"/>
              <a:cs typeface="Arial" charset="0"/>
            </a:endParaRPr>
          </a:p>
          <a:p>
            <a:endParaRPr lang="en-US" sz="2000" dirty="0">
              <a:solidFill>
                <a:schemeClr val="accent1">
                  <a:lumMod val="50000"/>
                </a:schemeClr>
              </a:solidFill>
              <a:latin typeface="Arial" charset="0"/>
              <a:cs typeface="Arial" charset="0"/>
            </a:endParaRPr>
          </a:p>
          <a:p>
            <a:endParaRPr lang="en-US" sz="2000" dirty="0">
              <a:solidFill>
                <a:schemeClr val="accent1">
                  <a:lumMod val="50000"/>
                </a:schemeClr>
              </a:solidFill>
            </a:endParaRPr>
          </a:p>
        </p:txBody>
      </p:sp>
      <p:pic>
        <p:nvPicPr>
          <p:cNvPr id="7" name="Εικόνα 6">
            <a:extLst>
              <a:ext uri="{FF2B5EF4-FFF2-40B4-BE49-F238E27FC236}">
                <a16:creationId xmlns:a16="http://schemas.microsoft.com/office/drawing/2014/main" id="{D7B549AC-D940-4976-A038-89709D294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90" y="4149080"/>
            <a:ext cx="2400301" cy="1280161"/>
          </a:xfrm>
          <a:prstGeom prst="rect">
            <a:avLst/>
          </a:prstGeom>
        </p:spPr>
      </p:pic>
      <p:pic>
        <p:nvPicPr>
          <p:cNvPr id="10" name="Εικόνα 9">
            <a:extLst>
              <a:ext uri="{FF2B5EF4-FFF2-40B4-BE49-F238E27FC236}">
                <a16:creationId xmlns:a16="http://schemas.microsoft.com/office/drawing/2014/main" id="{BB32541A-D6C6-4169-BC42-C9B91AD0EE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4466" y="4642118"/>
            <a:ext cx="4158716" cy="2079358"/>
          </a:xfrm>
          <a:prstGeom prst="rect">
            <a:avLst/>
          </a:prstGeom>
        </p:spPr>
      </p:pic>
    </p:spTree>
    <p:extLst>
      <p:ext uri="{BB962C8B-B14F-4D97-AF65-F5344CB8AC3E}">
        <p14:creationId xmlns:p14="http://schemas.microsoft.com/office/powerpoint/2010/main" val="404986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5F4ED-9DB7-4B9C-95ED-9C46209A6BAA}"/>
              </a:ext>
            </a:extLst>
          </p:cNvPr>
          <p:cNvSpPr>
            <a:spLocks noGrp="1"/>
          </p:cNvSpPr>
          <p:nvPr>
            <p:ph type="title"/>
          </p:nvPr>
        </p:nvSpPr>
        <p:spPr>
          <a:xfrm>
            <a:off x="-36512" y="1123838"/>
            <a:ext cx="2901951" cy="4601183"/>
          </a:xfrm>
        </p:spPr>
        <p:txBody>
          <a:bodyPr/>
          <a:lstStyle/>
          <a:p>
            <a:r>
              <a:rPr lang="en-US" sz="3200" b="1" dirty="0"/>
              <a:t>Discrimination</a:t>
            </a:r>
            <a:endParaRPr lang="en-US" dirty="0"/>
          </a:p>
        </p:txBody>
      </p:sp>
      <p:pic>
        <p:nvPicPr>
          <p:cNvPr id="6" name="Θέση περιεχομένου 5">
            <a:extLst>
              <a:ext uri="{FF2B5EF4-FFF2-40B4-BE49-F238E27FC236}">
                <a16:creationId xmlns:a16="http://schemas.microsoft.com/office/drawing/2014/main" id="{59FABF02-F571-4C60-8C18-D87100C895E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6874" y="3567400"/>
            <a:ext cx="4991262" cy="2482963"/>
          </a:xfrm>
        </p:spPr>
      </p:pic>
      <p:sp>
        <p:nvSpPr>
          <p:cNvPr id="4" name="Θέση αριθμού διαφάνειας 3">
            <a:extLst>
              <a:ext uri="{FF2B5EF4-FFF2-40B4-BE49-F238E27FC236}">
                <a16:creationId xmlns:a16="http://schemas.microsoft.com/office/drawing/2014/main" id="{247078B6-16D1-46A3-9FDB-88FF246A916D}"/>
              </a:ext>
            </a:extLst>
          </p:cNvPr>
          <p:cNvSpPr>
            <a:spLocks noGrp="1"/>
          </p:cNvSpPr>
          <p:nvPr>
            <p:ph type="sldNum" sz="quarter" idx="12"/>
          </p:nvPr>
        </p:nvSpPr>
        <p:spPr/>
        <p:txBody>
          <a:bodyPr/>
          <a:lstStyle/>
          <a:p>
            <a:pPr>
              <a:defRPr/>
            </a:pPr>
            <a:fld id="{FE1F6464-3ED9-4C51-862B-B319F1F35358}" type="slidenum">
              <a:rPr lang="el-GR" altLang="en-US" smtClean="0"/>
              <a:pPr>
                <a:defRPr/>
              </a:pPr>
              <a:t>6</a:t>
            </a:fld>
            <a:endParaRPr lang="el-GR" altLang="en-US"/>
          </a:p>
        </p:txBody>
      </p:sp>
      <p:sp>
        <p:nvSpPr>
          <p:cNvPr id="7" name="Ορθογώνιο 6">
            <a:extLst>
              <a:ext uri="{FF2B5EF4-FFF2-40B4-BE49-F238E27FC236}">
                <a16:creationId xmlns:a16="http://schemas.microsoft.com/office/drawing/2014/main" id="{AB798264-807A-49F1-BAE0-B5D01862FA74}"/>
              </a:ext>
            </a:extLst>
          </p:cNvPr>
          <p:cNvSpPr/>
          <p:nvPr/>
        </p:nvSpPr>
        <p:spPr>
          <a:xfrm>
            <a:off x="3131840" y="1163875"/>
            <a:ext cx="5472608" cy="2246769"/>
          </a:xfrm>
          <a:prstGeom prst="rect">
            <a:avLst/>
          </a:prstGeom>
        </p:spPr>
        <p:txBody>
          <a:bodyPr wrap="square">
            <a:spAutoFit/>
          </a:bodyPr>
          <a:lstStyle/>
          <a:p>
            <a:r>
              <a:rPr lang="en-US" sz="2000" dirty="0">
                <a:solidFill>
                  <a:schemeClr val="accent1">
                    <a:lumMod val="50000"/>
                  </a:schemeClr>
                </a:solidFill>
              </a:rPr>
              <a:t>Discrimination appears to be especially widespread, and to have very harmful effects in : </a:t>
            </a:r>
          </a:p>
          <a:p>
            <a:pPr marL="342900" indent="-342900">
              <a:buFont typeface="Arial" panose="020B0604020202020204" pitchFamily="34" charset="0"/>
              <a:buChar char="•"/>
            </a:pPr>
            <a:r>
              <a:rPr lang="en-US" sz="2000" dirty="0">
                <a:solidFill>
                  <a:schemeClr val="accent1">
                    <a:lumMod val="50000"/>
                  </a:schemeClr>
                </a:solidFill>
              </a:rPr>
              <a:t>Employment</a:t>
            </a:r>
          </a:p>
          <a:p>
            <a:pPr marL="342900" indent="-342900">
              <a:buFont typeface="Arial" panose="020B0604020202020204" pitchFamily="34" charset="0"/>
              <a:buChar char="•"/>
            </a:pPr>
            <a:r>
              <a:rPr lang="en-US" sz="2000" dirty="0">
                <a:solidFill>
                  <a:schemeClr val="accent1">
                    <a:lumMod val="50000"/>
                  </a:schemeClr>
                </a:solidFill>
              </a:rPr>
              <a:t> Housing</a:t>
            </a:r>
          </a:p>
          <a:p>
            <a:pPr marL="342900" indent="-342900">
              <a:buFont typeface="Arial" panose="020B0604020202020204" pitchFamily="34" charset="0"/>
              <a:buChar char="•"/>
            </a:pPr>
            <a:r>
              <a:rPr lang="en-US" sz="2000" dirty="0">
                <a:solidFill>
                  <a:schemeClr val="accent1">
                    <a:lumMod val="50000"/>
                  </a:schemeClr>
                </a:solidFill>
              </a:rPr>
              <a:t> Education</a:t>
            </a:r>
          </a:p>
          <a:p>
            <a:pPr marL="342900" indent="-342900">
              <a:buFont typeface="Arial" panose="020B0604020202020204" pitchFamily="34" charset="0"/>
              <a:buChar char="•"/>
            </a:pPr>
            <a:r>
              <a:rPr lang="en-US" sz="2000" dirty="0">
                <a:solidFill>
                  <a:schemeClr val="accent1">
                    <a:lumMod val="50000"/>
                  </a:schemeClr>
                </a:solidFill>
              </a:rPr>
              <a:t> Healthcare and social services</a:t>
            </a:r>
          </a:p>
          <a:p>
            <a:pPr marL="342900" indent="-342900">
              <a:buFont typeface="Arial" panose="020B0604020202020204" pitchFamily="34" charset="0"/>
              <a:buChar char="•"/>
            </a:pPr>
            <a:r>
              <a:rPr lang="en-US" sz="2000" dirty="0">
                <a:solidFill>
                  <a:schemeClr val="accent1">
                    <a:lumMod val="50000"/>
                  </a:schemeClr>
                </a:solidFill>
              </a:rPr>
              <a:t> Actions of the police and law courts.</a:t>
            </a:r>
          </a:p>
        </p:txBody>
      </p:sp>
    </p:spTree>
    <p:extLst>
      <p:ext uri="{BB962C8B-B14F-4D97-AF65-F5344CB8AC3E}">
        <p14:creationId xmlns:p14="http://schemas.microsoft.com/office/powerpoint/2010/main" val="107813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C16ECF-1F3E-4C20-8166-AD4E98F30199}"/>
              </a:ext>
            </a:extLst>
          </p:cNvPr>
          <p:cNvSpPr>
            <a:spLocks noGrp="1"/>
          </p:cNvSpPr>
          <p:nvPr>
            <p:ph type="title"/>
          </p:nvPr>
        </p:nvSpPr>
        <p:spPr>
          <a:xfrm>
            <a:off x="107504" y="1123838"/>
            <a:ext cx="2520279" cy="4601183"/>
          </a:xfrm>
        </p:spPr>
        <p:txBody>
          <a:bodyPr/>
          <a:lstStyle/>
          <a:p>
            <a:r>
              <a:rPr lang="en-US" sz="3200" b="1" dirty="0"/>
              <a:t>The presence of a population virtually without rights</a:t>
            </a:r>
            <a:br>
              <a:rPr lang="el-GR" sz="3200" b="1" dirty="0"/>
            </a:br>
            <a:endParaRPr lang="en-US" dirty="0"/>
          </a:p>
        </p:txBody>
      </p:sp>
      <p:sp>
        <p:nvSpPr>
          <p:cNvPr id="4" name="Θέση αριθμού διαφάνειας 3">
            <a:extLst>
              <a:ext uri="{FF2B5EF4-FFF2-40B4-BE49-F238E27FC236}">
                <a16:creationId xmlns:a16="http://schemas.microsoft.com/office/drawing/2014/main" id="{40398538-0B89-4976-BD54-3BF813D7AFA2}"/>
              </a:ext>
            </a:extLst>
          </p:cNvPr>
          <p:cNvSpPr>
            <a:spLocks noGrp="1"/>
          </p:cNvSpPr>
          <p:nvPr>
            <p:ph type="sldNum" sz="quarter" idx="12"/>
          </p:nvPr>
        </p:nvSpPr>
        <p:spPr/>
        <p:txBody>
          <a:bodyPr/>
          <a:lstStyle/>
          <a:p>
            <a:pPr>
              <a:defRPr/>
            </a:pPr>
            <a:fld id="{FE1F6464-3ED9-4C51-862B-B319F1F35358}" type="slidenum">
              <a:rPr lang="el-GR" altLang="en-US" smtClean="0"/>
              <a:pPr>
                <a:defRPr/>
              </a:pPr>
              <a:t>7</a:t>
            </a:fld>
            <a:endParaRPr lang="el-GR" altLang="en-US"/>
          </a:p>
        </p:txBody>
      </p:sp>
      <p:sp>
        <p:nvSpPr>
          <p:cNvPr id="3" name="Ορθογώνιο 2">
            <a:extLst>
              <a:ext uri="{FF2B5EF4-FFF2-40B4-BE49-F238E27FC236}">
                <a16:creationId xmlns:a16="http://schemas.microsoft.com/office/drawing/2014/main" id="{7FF5ADEE-7F70-4012-8C04-BA74AB27D094}"/>
              </a:ext>
            </a:extLst>
          </p:cNvPr>
          <p:cNvSpPr/>
          <p:nvPr/>
        </p:nvSpPr>
        <p:spPr>
          <a:xfrm>
            <a:off x="2642858" y="980728"/>
            <a:ext cx="5961590" cy="400110"/>
          </a:xfrm>
          <a:prstGeom prst="rect">
            <a:avLst/>
          </a:prstGeom>
        </p:spPr>
        <p:txBody>
          <a:bodyPr wrap="square">
            <a:spAutoFit/>
          </a:bodyPr>
          <a:lstStyle/>
          <a:p>
            <a:r>
              <a:rPr lang="en-US" sz="2000" b="1" dirty="0">
                <a:solidFill>
                  <a:schemeClr val="accent1">
                    <a:lumMod val="75000"/>
                  </a:schemeClr>
                </a:solidFill>
              </a:rPr>
              <a:t>“Illegal”, “irregular” or “undocumented” migrants</a:t>
            </a:r>
          </a:p>
        </p:txBody>
      </p:sp>
      <p:pic>
        <p:nvPicPr>
          <p:cNvPr id="6" name="Εικόνα 5">
            <a:extLst>
              <a:ext uri="{FF2B5EF4-FFF2-40B4-BE49-F238E27FC236}">
                <a16:creationId xmlns:a16="http://schemas.microsoft.com/office/drawing/2014/main" id="{A7207D2D-3B40-4FC6-8940-F3310DF16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2" y="1484330"/>
            <a:ext cx="6296321" cy="4032902"/>
          </a:xfrm>
          <a:prstGeom prst="rect">
            <a:avLst/>
          </a:prstGeom>
        </p:spPr>
      </p:pic>
    </p:spTree>
    <p:extLst>
      <p:ext uri="{BB962C8B-B14F-4D97-AF65-F5344CB8AC3E}">
        <p14:creationId xmlns:p14="http://schemas.microsoft.com/office/powerpoint/2010/main" val="134350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83F93A-20EE-4576-BB62-B183BB60B81D}"/>
              </a:ext>
            </a:extLst>
          </p:cNvPr>
          <p:cNvSpPr>
            <a:spLocks noGrp="1"/>
          </p:cNvSpPr>
          <p:nvPr>
            <p:ph type="title"/>
          </p:nvPr>
        </p:nvSpPr>
        <p:spPr>
          <a:xfrm>
            <a:off x="185613" y="304583"/>
            <a:ext cx="2210612" cy="4601183"/>
          </a:xfrm>
        </p:spPr>
        <p:txBody>
          <a:bodyPr/>
          <a:lstStyle/>
          <a:p>
            <a:r>
              <a:rPr lang="en-US" sz="3200" b="1" dirty="0"/>
              <a:t>Parallel societies</a:t>
            </a:r>
            <a:endParaRPr lang="en-US" dirty="0"/>
          </a:p>
        </p:txBody>
      </p:sp>
      <p:sp>
        <p:nvSpPr>
          <p:cNvPr id="4" name="Θέση αριθμού διαφάνειας 3">
            <a:extLst>
              <a:ext uri="{FF2B5EF4-FFF2-40B4-BE49-F238E27FC236}">
                <a16:creationId xmlns:a16="http://schemas.microsoft.com/office/drawing/2014/main" id="{9E6BC621-660A-493C-AB92-6ECDFE7123CC}"/>
              </a:ext>
            </a:extLst>
          </p:cNvPr>
          <p:cNvSpPr>
            <a:spLocks noGrp="1"/>
          </p:cNvSpPr>
          <p:nvPr>
            <p:ph type="sldNum" sz="quarter" idx="12"/>
          </p:nvPr>
        </p:nvSpPr>
        <p:spPr/>
        <p:txBody>
          <a:bodyPr/>
          <a:lstStyle/>
          <a:p>
            <a:pPr>
              <a:defRPr/>
            </a:pPr>
            <a:fld id="{FE1F6464-3ED9-4C51-862B-B319F1F35358}" type="slidenum">
              <a:rPr lang="el-GR" altLang="en-US" smtClean="0"/>
              <a:pPr>
                <a:defRPr/>
              </a:pPr>
              <a:t>8</a:t>
            </a:fld>
            <a:endParaRPr lang="el-GR" altLang="en-US"/>
          </a:p>
        </p:txBody>
      </p:sp>
      <p:sp>
        <p:nvSpPr>
          <p:cNvPr id="6" name="Ορθογώνιο 5">
            <a:extLst>
              <a:ext uri="{FF2B5EF4-FFF2-40B4-BE49-F238E27FC236}">
                <a16:creationId xmlns:a16="http://schemas.microsoft.com/office/drawing/2014/main" id="{9EDDC996-48C7-408F-B538-0C306CB48E44}"/>
              </a:ext>
            </a:extLst>
          </p:cNvPr>
          <p:cNvSpPr/>
          <p:nvPr/>
        </p:nvSpPr>
        <p:spPr>
          <a:xfrm>
            <a:off x="2719018" y="1123838"/>
            <a:ext cx="5256584" cy="830997"/>
          </a:xfrm>
          <a:prstGeom prst="rect">
            <a:avLst/>
          </a:prstGeom>
        </p:spPr>
        <p:txBody>
          <a:bodyPr wrap="square">
            <a:spAutoFit/>
          </a:bodyPr>
          <a:lstStyle/>
          <a:p>
            <a:r>
              <a:rPr lang="en-US" sz="2400" dirty="0">
                <a:solidFill>
                  <a:schemeClr val="accent1">
                    <a:lumMod val="50000"/>
                  </a:schemeClr>
                </a:solidFill>
                <a:latin typeface="Corbel" panose="020B0503020204020204" pitchFamily="34" charset="0"/>
              </a:rPr>
              <a:t>It is harmful to any meaningful notion of</a:t>
            </a:r>
          </a:p>
          <a:p>
            <a:r>
              <a:rPr lang="en-US" sz="2400" dirty="0">
                <a:solidFill>
                  <a:schemeClr val="accent1">
                    <a:lumMod val="50000"/>
                  </a:schemeClr>
                </a:solidFill>
                <a:latin typeface="Corbel" panose="020B0503020204020204" pitchFamily="34" charset="0"/>
              </a:rPr>
              <a:t>“living together”</a:t>
            </a:r>
          </a:p>
        </p:txBody>
      </p:sp>
      <p:pic>
        <p:nvPicPr>
          <p:cNvPr id="8" name="Εικόνα 7">
            <a:extLst>
              <a:ext uri="{FF2B5EF4-FFF2-40B4-BE49-F238E27FC236}">
                <a16:creationId xmlns:a16="http://schemas.microsoft.com/office/drawing/2014/main" id="{1EA8463D-B696-4F6A-9F6C-E0EBC6CC1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744898"/>
            <a:ext cx="4595217" cy="3335731"/>
          </a:xfrm>
          <a:prstGeom prst="rect">
            <a:avLst/>
          </a:prstGeom>
        </p:spPr>
      </p:pic>
      <p:pic>
        <p:nvPicPr>
          <p:cNvPr id="10" name="Εικόνα 9">
            <a:extLst>
              <a:ext uri="{FF2B5EF4-FFF2-40B4-BE49-F238E27FC236}">
                <a16:creationId xmlns:a16="http://schemas.microsoft.com/office/drawing/2014/main" id="{EADACCC8-0B1F-4325-B0A5-7F4CDB33BA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3" y="3647042"/>
            <a:ext cx="2435691" cy="1531441"/>
          </a:xfrm>
          <a:prstGeom prst="rect">
            <a:avLst/>
          </a:prstGeom>
        </p:spPr>
      </p:pic>
    </p:spTree>
    <p:extLst>
      <p:ext uri="{BB962C8B-B14F-4D97-AF65-F5344CB8AC3E}">
        <p14:creationId xmlns:p14="http://schemas.microsoft.com/office/powerpoint/2010/main" val="380580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54D8F4-4397-431E-B555-986BC4CEE0D9}"/>
              </a:ext>
            </a:extLst>
          </p:cNvPr>
          <p:cNvSpPr>
            <a:spLocks noGrp="1"/>
          </p:cNvSpPr>
          <p:nvPr>
            <p:ph type="title"/>
          </p:nvPr>
        </p:nvSpPr>
        <p:spPr>
          <a:xfrm>
            <a:off x="166641" y="1422025"/>
            <a:ext cx="2210612" cy="3025242"/>
          </a:xfrm>
        </p:spPr>
        <p:txBody>
          <a:bodyPr/>
          <a:lstStyle/>
          <a:p>
            <a:r>
              <a:rPr lang="en-US" sz="3200" b="1" dirty="0"/>
              <a:t>Islamic</a:t>
            </a:r>
            <a:r>
              <a:rPr lang="el-GR" sz="3200" b="1" dirty="0"/>
              <a:t> </a:t>
            </a:r>
            <a:r>
              <a:rPr lang="en-US" sz="3200" b="1" dirty="0"/>
              <a:t>extremism</a:t>
            </a:r>
            <a:br>
              <a:rPr lang="el-GR" sz="3200" b="1" dirty="0"/>
            </a:br>
            <a:endParaRPr lang="en-US" dirty="0"/>
          </a:p>
        </p:txBody>
      </p:sp>
      <p:sp>
        <p:nvSpPr>
          <p:cNvPr id="4" name="Θέση αριθμού διαφάνειας 3">
            <a:extLst>
              <a:ext uri="{FF2B5EF4-FFF2-40B4-BE49-F238E27FC236}">
                <a16:creationId xmlns:a16="http://schemas.microsoft.com/office/drawing/2014/main" id="{C0C0E892-FBBA-406B-B624-5E5E5F6CFC0A}"/>
              </a:ext>
            </a:extLst>
          </p:cNvPr>
          <p:cNvSpPr>
            <a:spLocks noGrp="1"/>
          </p:cNvSpPr>
          <p:nvPr>
            <p:ph type="sldNum" sz="quarter" idx="12"/>
          </p:nvPr>
        </p:nvSpPr>
        <p:spPr/>
        <p:txBody>
          <a:bodyPr/>
          <a:lstStyle/>
          <a:p>
            <a:pPr>
              <a:defRPr/>
            </a:pPr>
            <a:fld id="{FE1F6464-3ED9-4C51-862B-B319F1F35358}" type="slidenum">
              <a:rPr lang="el-GR" altLang="en-US" smtClean="0"/>
              <a:pPr>
                <a:defRPr/>
              </a:pPr>
              <a:t>9</a:t>
            </a:fld>
            <a:endParaRPr lang="el-GR" altLang="en-US"/>
          </a:p>
        </p:txBody>
      </p:sp>
      <p:sp>
        <p:nvSpPr>
          <p:cNvPr id="6" name="Ορθογώνιο 5">
            <a:extLst>
              <a:ext uri="{FF2B5EF4-FFF2-40B4-BE49-F238E27FC236}">
                <a16:creationId xmlns:a16="http://schemas.microsoft.com/office/drawing/2014/main" id="{7682571C-2F53-46F0-B2A7-81C55D43BB55}"/>
              </a:ext>
            </a:extLst>
          </p:cNvPr>
          <p:cNvSpPr/>
          <p:nvPr/>
        </p:nvSpPr>
        <p:spPr>
          <a:xfrm>
            <a:off x="2699792" y="1045177"/>
            <a:ext cx="5275810" cy="1015663"/>
          </a:xfrm>
          <a:prstGeom prst="rect">
            <a:avLst/>
          </a:prstGeom>
        </p:spPr>
        <p:txBody>
          <a:bodyPr wrap="square">
            <a:spAutoFit/>
          </a:bodyPr>
          <a:lstStyle/>
          <a:p>
            <a:r>
              <a:rPr lang="en-US" sz="2000" dirty="0">
                <a:solidFill>
                  <a:schemeClr val="accent1">
                    <a:lumMod val="50000"/>
                  </a:schemeClr>
                </a:solidFill>
              </a:rPr>
              <a:t>Islamic extremism reinforces, and appears to justify, fear and resentment of Muslims among the non-Muslim population.</a:t>
            </a:r>
          </a:p>
        </p:txBody>
      </p:sp>
      <p:pic>
        <p:nvPicPr>
          <p:cNvPr id="8" name="Εικόνα 7">
            <a:extLst>
              <a:ext uri="{FF2B5EF4-FFF2-40B4-BE49-F238E27FC236}">
                <a16:creationId xmlns:a16="http://schemas.microsoft.com/office/drawing/2014/main" id="{82BA7AEF-948D-4848-8574-7C05431D02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1499" y="2493008"/>
            <a:ext cx="4392488" cy="2942967"/>
          </a:xfrm>
          <a:prstGeom prst="rect">
            <a:avLst/>
          </a:prstGeom>
        </p:spPr>
      </p:pic>
      <p:pic>
        <p:nvPicPr>
          <p:cNvPr id="5" name="Εικόνα 4">
            <a:extLst>
              <a:ext uri="{FF2B5EF4-FFF2-40B4-BE49-F238E27FC236}">
                <a16:creationId xmlns:a16="http://schemas.microsoft.com/office/drawing/2014/main" id="{FE8AECF0-4628-4EAD-B048-58D6BC7D2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247" y="3888616"/>
            <a:ext cx="2283400" cy="1547359"/>
          </a:xfrm>
          <a:prstGeom prst="rect">
            <a:avLst/>
          </a:prstGeom>
        </p:spPr>
      </p:pic>
    </p:spTree>
    <p:extLst>
      <p:ext uri="{BB962C8B-B14F-4D97-AF65-F5344CB8AC3E}">
        <p14:creationId xmlns:p14="http://schemas.microsoft.com/office/powerpoint/2010/main" val="57882625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Πλαίσιο">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Πλαίσιο">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αίσιο">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ΤΟΜΗ</Template>
  <TotalTime>3835</TotalTime>
  <Words>4353</Words>
  <Application>Microsoft Macintosh PowerPoint</Application>
  <PresentationFormat>On-screen Show (4:3)</PresentationFormat>
  <Paragraphs>299</Paragraphs>
  <Slides>44</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Meiryo</vt:lpstr>
      <vt:lpstr>Arial</vt:lpstr>
      <vt:lpstr>Calibri</vt:lpstr>
      <vt:lpstr>Calibri Light</vt:lpstr>
      <vt:lpstr>Calisto MT</vt:lpstr>
      <vt:lpstr>Corbel</vt:lpstr>
      <vt:lpstr>Wingdings</vt:lpstr>
      <vt:lpstr>Wingdings 2</vt:lpstr>
      <vt:lpstr>HDOfficeLightV0</vt:lpstr>
      <vt:lpstr>Πλαίσιο</vt:lpstr>
      <vt:lpstr>PowerPoint Presentation</vt:lpstr>
      <vt:lpstr>Definitions </vt:lpstr>
      <vt:lpstr>Today’s Risks in  Europe</vt:lpstr>
      <vt:lpstr>Rising intolerance </vt:lpstr>
      <vt:lpstr>Rising support for xenophobic and populist parties </vt:lpstr>
      <vt:lpstr>Discrimination</vt:lpstr>
      <vt:lpstr>The presence of a population virtually without rights </vt:lpstr>
      <vt:lpstr>Parallel societies</vt:lpstr>
      <vt:lpstr>Islamic extremism </vt:lpstr>
      <vt:lpstr> Loss of democratic freedoms </vt:lpstr>
      <vt:lpstr>A possible clash between “religious freedom” and freedom of expression </vt:lpstr>
      <vt:lpstr>Statistics about multiculturalism  in Europe </vt:lpstr>
      <vt:lpstr>Religion</vt:lpstr>
      <vt:lpstr>Religion</vt:lpstr>
      <vt:lpstr>“Clash of Civilizations” theory,  islamophobia, religious freedom   </vt:lpstr>
      <vt:lpstr>PowerPoint Presentation</vt:lpstr>
      <vt:lpstr>PowerPoint Presentation</vt:lpstr>
      <vt:lpstr>PowerPoint Presentation</vt:lpstr>
      <vt:lpstr>PowerPoint Presentation</vt:lpstr>
      <vt:lpstr>PowerPoint Presentation</vt:lpstr>
      <vt:lpstr>Multiculturalism</vt:lpstr>
      <vt:lpstr>Historic   Background  (W.W II-    70’s)    </vt:lpstr>
      <vt:lpstr>EU (EEC)</vt:lpstr>
      <vt:lpstr>As integration and enlargement processes progressed… (‘United in Diversity’)</vt:lpstr>
      <vt:lpstr>New Debate </vt:lpstr>
      <vt:lpstr>Change of attitude as depicted on EU’s main state leaders public statements  Failure of Multiculturalism?</vt:lpstr>
      <vt:lpstr>Main issues  leading towards the declining of multiculturalism..</vt:lpstr>
      <vt:lpstr>PowerPoint Presentation</vt:lpstr>
      <vt:lpstr>Rise of Nationalism and Far Right Political Parties </vt:lpstr>
      <vt:lpstr>Multiculturalism: Is it necessary and how it can be preserved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Proposals – solution for a successful cultural diverse environment in Europe</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Christos Frangonikolopoulos</cp:lastModifiedBy>
  <cp:revision>347</cp:revision>
  <dcterms:created xsi:type="dcterms:W3CDTF">2016-11-08T18:48:17Z</dcterms:created>
  <dcterms:modified xsi:type="dcterms:W3CDTF">2018-03-22T18:23:37Z</dcterms:modified>
</cp:coreProperties>
</file>