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257" r:id="rId3"/>
    <p:sldId id="272" r:id="rId4"/>
    <p:sldId id="285" r:id="rId5"/>
    <p:sldId id="286" r:id="rId6"/>
    <p:sldId id="287" r:id="rId7"/>
    <p:sldId id="293" r:id="rId8"/>
    <p:sldId id="294" r:id="rId9"/>
    <p:sldId id="288" r:id="rId10"/>
    <p:sldId id="289" r:id="rId11"/>
    <p:sldId id="295" r:id="rId12"/>
    <p:sldId id="290" r:id="rId13"/>
    <p:sldId id="296" r:id="rId14"/>
    <p:sldId id="291" r:id="rId15"/>
    <p:sldId id="276" r:id="rId16"/>
    <p:sldId id="297" r:id="rId17"/>
    <p:sldId id="298" r:id="rId18"/>
    <p:sldId id="282" r:id="rId19"/>
    <p:sldId id="277" r:id="rId20"/>
    <p:sldId id="278" r:id="rId21"/>
    <p:sldId id="299" r:id="rId22"/>
    <p:sldId id="283" r:id="rId23"/>
    <p:sldId id="284" r:id="rId24"/>
    <p:sldId id="292" r:id="rId25"/>
    <p:sldId id="271"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4560" autoAdjust="0"/>
  </p:normalViewPr>
  <p:slideViewPr>
    <p:cSldViewPr>
      <p:cViewPr varScale="1">
        <p:scale>
          <a:sx n="59" d="100"/>
          <a:sy n="59" d="100"/>
        </p:scale>
        <p:origin x="1626" y="-150"/>
      </p:cViewPr>
      <p:guideLst>
        <p:guide orient="horz" pos="2160"/>
        <p:guide pos="2880"/>
      </p:guideLst>
    </p:cSldViewPr>
  </p:slideViewPr>
  <p:outlineViewPr>
    <p:cViewPr>
      <p:scale>
        <a:sx n="33" d="100"/>
        <a:sy n="33" d="100"/>
      </p:scale>
      <p:origin x="0" y="-300"/>
    </p:cViewPr>
  </p:outlineViewPr>
  <p:notesTextViewPr>
    <p:cViewPr>
      <p:scale>
        <a:sx n="1" d="1"/>
        <a:sy n="1" d="1"/>
      </p:scale>
      <p:origin x="0" y="0"/>
    </p:cViewPr>
  </p:notesTextViewPr>
  <p:notesViewPr>
    <p:cSldViewPr>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67A37-4D67-4963-865F-C6F0912EFC2A}" type="datetimeFigureOut">
              <a:rPr lang="en-US" smtClean="0"/>
              <a:t>4/17/2017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CAD0A-BDEB-4230-A766-7A1147BE019A}" type="slidenum">
              <a:rPr lang="en-US" smtClean="0"/>
              <a:t>‹#›</a:t>
            </a:fld>
            <a:endParaRPr lang="en-US"/>
          </a:p>
        </p:txBody>
      </p:sp>
    </p:spTree>
    <p:extLst>
      <p:ext uri="{BB962C8B-B14F-4D97-AF65-F5344CB8AC3E}">
        <p14:creationId xmlns:p14="http://schemas.microsoft.com/office/powerpoint/2010/main" val="371450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AD0A-BDEB-4230-A766-7A1147BE019A}" type="slidenum">
              <a:rPr lang="en-US" smtClean="0"/>
              <a:t>1</a:t>
            </a:fld>
            <a:endParaRPr lang="en-US"/>
          </a:p>
        </p:txBody>
      </p:sp>
    </p:spTree>
    <p:extLst>
      <p:ext uri="{BB962C8B-B14F-4D97-AF65-F5344CB8AC3E}">
        <p14:creationId xmlns:p14="http://schemas.microsoft.com/office/powerpoint/2010/main" val="1693165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AD0A-BDEB-4230-A766-7A1147BE019A}" type="slidenum">
              <a:rPr lang="en-US" smtClean="0"/>
              <a:pPr/>
              <a:t>12</a:t>
            </a:fld>
            <a:endParaRPr lang="en-US"/>
          </a:p>
        </p:txBody>
      </p:sp>
    </p:spTree>
    <p:extLst>
      <p:ext uri="{BB962C8B-B14F-4D97-AF65-F5344CB8AC3E}">
        <p14:creationId xmlns:p14="http://schemas.microsoft.com/office/powerpoint/2010/main" val="48138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t>13</a:t>
            </a:fld>
            <a:endParaRPr lang="en-US"/>
          </a:p>
        </p:txBody>
      </p:sp>
    </p:spTree>
    <p:extLst>
      <p:ext uri="{BB962C8B-B14F-4D97-AF65-F5344CB8AC3E}">
        <p14:creationId xmlns:p14="http://schemas.microsoft.com/office/powerpoint/2010/main" val="100990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t>15</a:t>
            </a:fld>
            <a:endParaRPr lang="en-US"/>
          </a:p>
        </p:txBody>
      </p:sp>
    </p:spTree>
    <p:extLst>
      <p:ext uri="{BB962C8B-B14F-4D97-AF65-F5344CB8AC3E}">
        <p14:creationId xmlns:p14="http://schemas.microsoft.com/office/powerpoint/2010/main" val="40906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more than a decade of public debate and sharp media criticism, in February 2004 France adopted a law banning the wearing of ostentatious religious symbols in public schools. That controversial decision, one of many recommendations by a 19-member commission established by President Jacques Chirac, has highlighted the complexity of managing diversity in the context of France's strongly secular traditions.</a:t>
            </a:r>
          </a:p>
          <a:p>
            <a:r>
              <a:rPr lang="en-US" dirty="0" smtClean="0"/>
              <a:t>The so-called headscarf affair demonstrates the challenges of migration management and integration strategies for France, a longstanding country of immigration. The new law, applied only in the French public school system, is one of many strategies the government has considered at the local and national level to allow for individual religious and cultural expression consistent with longstanding national values.</a:t>
            </a:r>
          </a:p>
          <a:p>
            <a:r>
              <a:rPr lang="en-US" dirty="0" smtClean="0"/>
              <a:t>In addition, concern about the place and visibility of Islam in the secular French democracy has stimulated action by the public authorities to counter discrimination. The long-anticipated independent body to combat discrimination was voted in by parliament in October 2004 and will be implemented in January 2005. The combination of informal and formal mechanisms that have emerged in France to prevent discrimination on one hand and promote integration on the other will be of keen interest, not least of all to other Member States across Europe.</a:t>
            </a:r>
          </a:p>
          <a:p>
            <a:r>
              <a:rPr lang="en-US" dirty="0" smtClean="0"/>
              <a:t>As home to the largest Islamic community in Europe, France and its approach to immigration are likely to define the ongoing debate about successful integration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t>16</a:t>
            </a:fld>
            <a:endParaRPr lang="en-US"/>
          </a:p>
        </p:txBody>
      </p:sp>
    </p:spTree>
    <p:extLst>
      <p:ext uri="{BB962C8B-B14F-4D97-AF65-F5344CB8AC3E}">
        <p14:creationId xmlns:p14="http://schemas.microsoft.com/office/powerpoint/2010/main" val="421775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aftermath of a devastating attack in Nice, France, Poland's interior minister, </a:t>
            </a:r>
            <a:r>
              <a:rPr lang="en-US" dirty="0" err="1" smtClean="0"/>
              <a:t>Mariusz</a:t>
            </a:r>
            <a:r>
              <a:rPr lang="en-US" dirty="0" smtClean="0"/>
              <a:t> </a:t>
            </a:r>
            <a:r>
              <a:rPr lang="en-US" dirty="0" err="1" smtClean="0"/>
              <a:t>Blaszczak</a:t>
            </a:r>
            <a:r>
              <a:rPr lang="en-US" dirty="0" smtClean="0"/>
              <a:t>, told reporters that the blame lay with the embrace of multiculturalism. “Have we not learned lessons from previous attacks in Paris and Brussels?" the Financial Times reported </a:t>
            </a:r>
            <a:r>
              <a:rPr lang="en-US" dirty="0" err="1" smtClean="0"/>
              <a:t>Blaszczak</a:t>
            </a:r>
            <a:r>
              <a:rPr lang="en-US" dirty="0" smtClean="0"/>
              <a:t> as saying. "This is a consequence of the policy of multicultural politics, and political correctness.”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member of Poland's controversial right-wing Law and Justice Party, </a:t>
            </a:r>
            <a:r>
              <a:rPr lang="en-US" dirty="0" err="1" smtClean="0"/>
              <a:t>Blaszczak's</a:t>
            </a:r>
            <a:r>
              <a:rPr lang="en-US" dirty="0" smtClean="0"/>
              <a:t> point may be in bad taste. However, many around the world probably agree with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[Multiculturalism is a sham, says Angela Merkel]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certainly hard to disagree with the idea that France seems to be more embracing of multiculturalism than Poland. In a recently released study by the Pew Research Center that was conducted early this year, just 24 percent of French people were found to believe that diversity made France a worse place to live. A higher proportion, 26 percent, said it made France better, while 48 percent said that it didn't make much difference.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results appeared to show that France has one of the most tolerant, though also largely indifferent, attitudes to racial and ethnic diversity in Europe. Only Spain had a higher positive view of diversity. Meanwhile, in Poland, 40 percent of the population said that diversity was a negative, while only 14 percent said it could be a positive and 33 percent said it made no difference. Hungary, Italy and Greece were the only countries with higher negative feelings toward diversity.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[Nice terror attack prompts new right-wing calls for war against Islam]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same poll found that France had a far more positive view of Muslims than much of Europe. Despite a series of terror attacks that were inspired by Islamic extremism, just 29 percent of French citizens were found to have a negative view of Muslims, while 67 percent had a positive view. While this was an increase of 5 percentage points over previous years, only Germany and Britain had more positive views.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Conversely, in Poland, 66 percent had negative views of Muslims, while only 19 percent said they had positive views. Hungary and Italy were the only countries with more negative views — 72 percent and 69 percent, respectively.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People in Poland were also far more likely to believe that Muslims in their country were supporters of groups like the Islamic State, a group whose supporters have cheered the attack on Nice but have not claimed official responsibility. Twelve percent of Poles were said to believe that "most" Muslims in their country supported extremist groups, and a further 23 percent said "many." Just 12 percent said "very few" supported these groups. In France, 44 percent said "very few" Muslims in their country supported extremism, while just 6 percent said "most" and 13 percent said "many."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despite the perceived link between refugees from Muslim majority countries and terrorism that is widespread across Europe, Pew's data showed that on the whole, French citizens were more concerned about economic factors.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https://www.washingtonpost.com/news/worldviews/wp/2016/07/16/what-france-thinks-of-multiculturalism-and-islam/?utm_term=.dc4f97db9881</a:t>
            </a:r>
          </a:p>
        </p:txBody>
      </p:sp>
      <p:sp>
        <p:nvSpPr>
          <p:cNvPr id="4" name="Slide Number Placeholder 3"/>
          <p:cNvSpPr>
            <a:spLocks noGrp="1"/>
          </p:cNvSpPr>
          <p:nvPr>
            <p:ph type="sldNum" sz="quarter" idx="10"/>
          </p:nvPr>
        </p:nvSpPr>
        <p:spPr/>
        <p:txBody>
          <a:bodyPr/>
          <a:lstStyle/>
          <a:p>
            <a:fld id="{53BCAD0A-BDEB-4230-A766-7A1147BE019A}" type="slidenum">
              <a:rPr lang="en-US" smtClean="0"/>
              <a:t>17</a:t>
            </a:fld>
            <a:endParaRPr lang="en-US"/>
          </a:p>
        </p:txBody>
      </p:sp>
    </p:spTree>
    <p:extLst>
      <p:ext uri="{BB962C8B-B14F-4D97-AF65-F5344CB8AC3E}">
        <p14:creationId xmlns:p14="http://schemas.microsoft.com/office/powerpoint/2010/main" val="163457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t>18</a:t>
            </a:fld>
            <a:endParaRPr lang="en-US"/>
          </a:p>
        </p:txBody>
      </p:sp>
    </p:spTree>
    <p:extLst>
      <p:ext uri="{BB962C8B-B14F-4D97-AF65-F5344CB8AC3E}">
        <p14:creationId xmlns:p14="http://schemas.microsoft.com/office/powerpoint/2010/main" val="785512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AD0A-BDEB-4230-A766-7A1147BE019A}" type="slidenum">
              <a:rPr lang="en-US" smtClean="0"/>
              <a:t>19</a:t>
            </a:fld>
            <a:endParaRPr lang="en-US"/>
          </a:p>
        </p:txBody>
      </p:sp>
    </p:spTree>
    <p:extLst>
      <p:ext uri="{BB962C8B-B14F-4D97-AF65-F5344CB8AC3E}">
        <p14:creationId xmlns:p14="http://schemas.microsoft.com/office/powerpoint/2010/main" val="317168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t>20</a:t>
            </a:fld>
            <a:endParaRPr lang="en-US"/>
          </a:p>
        </p:txBody>
      </p:sp>
    </p:spTree>
    <p:extLst>
      <p:ext uri="{BB962C8B-B14F-4D97-AF65-F5344CB8AC3E}">
        <p14:creationId xmlns:p14="http://schemas.microsoft.com/office/powerpoint/2010/main" val="555947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PARIS — More than two weeks after terrorists attacked Paris in the name of the Islamic State, the “war” declared by President François </a:t>
            </a:r>
            <a:r>
              <a:rPr lang="en-US" dirty="0" err="1" smtClean="0"/>
              <a:t>Hollande</a:t>
            </a:r>
            <a:r>
              <a:rPr lang="en-US" dirty="0" smtClean="0"/>
              <a:t> of France is taking shape, sort of.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French planes have bombed </a:t>
            </a:r>
            <a:r>
              <a:rPr lang="en-US" dirty="0" err="1" smtClean="0"/>
              <a:t>Raqqa</a:t>
            </a:r>
            <a:r>
              <a:rPr lang="en-US" dirty="0" smtClean="0"/>
              <a:t>, the Syrian city held by the Islamic State, also known as ISIS or ISIL. French police officers in full combat mode have carried out more than a thousand raids across the country. Mr. </a:t>
            </a:r>
            <a:r>
              <a:rPr lang="en-US" dirty="0" err="1" smtClean="0"/>
              <a:t>Hollande</a:t>
            </a:r>
            <a:r>
              <a:rPr lang="en-US" dirty="0" smtClean="0"/>
              <a:t> has embarked on a global tour to patch together an anti-Islamic State alliance.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yet for all the high-profile activity, it is still not clear what kind of war France is prepared to wage, against whom and where.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the use of the word “war” has created discomfort. Both the Germans and the Italians have studiously avoided using it, even as they pledge their full support to Paris. In France and elsewhere, commentators and intellectuals have taken issue with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debate echoes the one in the United States after the attacks of Sept. 11, 2001, when President George W. Bush declared a “war on terror.” Then, and now, the questions include the philosophical (when is war “just”?), the practical (how to identify an elusive enemy) and the existential (can such wars ever be over, let alone won?).</a:t>
            </a: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Perhaps the most pertinent question this time is geographical: Where is the main battleground? Here in France, in the grim suburbs, or </a:t>
            </a:r>
            <a:r>
              <a:rPr lang="en-US" dirty="0" err="1" smtClean="0"/>
              <a:t>banlieues</a:t>
            </a:r>
            <a:r>
              <a:rPr lang="en-US" dirty="0" smtClean="0"/>
              <a:t>, where so many native-born jihadists grew up? Or in Syria and Iraq, where their black-clad heroes have carved out a so-called caliphate?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Hollande</a:t>
            </a:r>
            <a:r>
              <a:rPr lang="en-US" dirty="0" smtClean="0"/>
              <a:t> government has engaged rapidly on both fronts, with some success. France, which had been on the sidelines of negotiations over Syria, has taken the lead in trying to coordinate the disparate coalitions against the Islamic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home, aggressive police tactics eliminated the presumed architect of the Nov. 13 attacks, even though another key suspect is still on the lam. France has prodded Europe to improve border security and intelligence sharing.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none of this necessarily adds up to a winning strategy. Most experts agree that without reliable support from local ground forces, the bombing campaign in Syria and Iraq is unlikely to defeat the Islamic State. After the downing of a Russian fighter jet by Turkey, a global alliance seems more unlikely than ever.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important, neither the bombing, nor the diplomacy, nor the police raids are likely to sway some unemployed French youths — many of them second-generation immigrants — who seem to have turned to jihad as an outlet for their resentment and alienation.</a:t>
            </a: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Source:</a:t>
            </a:r>
            <a:r>
              <a:rPr lang="en-GB" baseline="0" dirty="0" smtClean="0"/>
              <a:t> https://www.nytimes.com/2015/12/01/world/europe/debating-hollandes-war-response-to-the-paris-attacks.html?_r=0</a:t>
            </a: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t>21</a:t>
            </a:fld>
            <a:endParaRPr lang="en-US"/>
          </a:p>
        </p:txBody>
      </p:sp>
    </p:spTree>
    <p:extLst>
      <p:ext uri="{BB962C8B-B14F-4D97-AF65-F5344CB8AC3E}">
        <p14:creationId xmlns:p14="http://schemas.microsoft.com/office/powerpoint/2010/main" val="160665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t>22</a:t>
            </a:fld>
            <a:endParaRPr lang="en-US"/>
          </a:p>
        </p:txBody>
      </p:sp>
    </p:spTree>
    <p:extLst>
      <p:ext uri="{BB962C8B-B14F-4D97-AF65-F5344CB8AC3E}">
        <p14:creationId xmlns:p14="http://schemas.microsoft.com/office/powerpoint/2010/main" val="184577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AD0A-BDEB-4230-A766-7A1147BE019A}" type="slidenum">
              <a:rPr lang="en-US" smtClean="0"/>
              <a:t>2</a:t>
            </a:fld>
            <a:endParaRPr lang="en-US"/>
          </a:p>
        </p:txBody>
      </p:sp>
    </p:spTree>
    <p:extLst>
      <p:ext uri="{BB962C8B-B14F-4D97-AF65-F5344CB8AC3E}">
        <p14:creationId xmlns:p14="http://schemas.microsoft.com/office/powerpoint/2010/main" val="2040568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t>23</a:t>
            </a:fld>
            <a:endParaRPr lang="en-US"/>
          </a:p>
        </p:txBody>
      </p:sp>
    </p:spTree>
    <p:extLst>
      <p:ext uri="{BB962C8B-B14F-4D97-AF65-F5344CB8AC3E}">
        <p14:creationId xmlns:p14="http://schemas.microsoft.com/office/powerpoint/2010/main" val="3799546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t>24</a:t>
            </a:fld>
            <a:endParaRPr lang="en-US"/>
          </a:p>
        </p:txBody>
      </p:sp>
    </p:spTree>
    <p:extLst>
      <p:ext uri="{BB962C8B-B14F-4D97-AF65-F5344CB8AC3E}">
        <p14:creationId xmlns:p14="http://schemas.microsoft.com/office/powerpoint/2010/main" val="253954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AD0A-BDEB-4230-A766-7A1147BE019A}" type="slidenum">
              <a:rPr lang="en-US" smtClean="0"/>
              <a:t>3</a:t>
            </a:fld>
            <a:endParaRPr lang="en-US"/>
          </a:p>
        </p:txBody>
      </p:sp>
    </p:spTree>
    <p:extLst>
      <p:ext uri="{BB962C8B-B14F-4D97-AF65-F5344CB8AC3E}">
        <p14:creationId xmlns:p14="http://schemas.microsoft.com/office/powerpoint/2010/main" val="92247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UNDHR Article 19:</a:t>
            </a:r>
            <a:r>
              <a:rPr lang="en-US" baseline="0" dirty="0" smtClean="0"/>
              <a:t> </a:t>
            </a:r>
            <a:r>
              <a:rPr lang="en-US" sz="1200" b="0" i="0" kern="1200" dirty="0" smtClean="0">
                <a:solidFill>
                  <a:schemeClr val="tx1"/>
                </a:solidFill>
                <a:latin typeface="+mn-lt"/>
                <a:ea typeface="+mn-ea"/>
                <a:cs typeface="+mn-cs"/>
              </a:rPr>
              <a:t>Everyone has the right to freedom of opinion and expression; this right includes freedom to hold opinions without interference and to seek, receive and impart information and ideas through any media and regardless of frontiers.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ECHR Article 10:</a:t>
            </a:r>
            <a:r>
              <a:rPr lang="en-US" baseline="0" dirty="0" smtClean="0"/>
              <a:t> </a:t>
            </a:r>
            <a:r>
              <a:rPr lang="en-US" sz="1200" b="0" i="0" kern="1200" dirty="0" smtClean="0">
                <a:solidFill>
                  <a:schemeClr val="tx1"/>
                </a:solidFill>
                <a:latin typeface="+mn-lt"/>
                <a:ea typeface="+mn-ea"/>
                <a:cs typeface="+mn-cs"/>
              </a:rPr>
              <a:t>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DRMC:</a:t>
            </a:r>
            <a:r>
              <a:rPr lang="en-US" baseline="0" dirty="0" smtClean="0"/>
              <a:t> “The free communication of thoughts and opinions is one of the most precious rights of man: any citizen thus may speak, write, print freely, save to respond to the abuse of this liberty, in the cases determined by the law”</a:t>
            </a: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pPr/>
              <a:t>4</a:t>
            </a:fld>
            <a:endParaRPr lang="en-US"/>
          </a:p>
        </p:txBody>
      </p:sp>
    </p:spTree>
    <p:extLst>
      <p:ext uri="{BB962C8B-B14F-4D97-AF65-F5344CB8AC3E}">
        <p14:creationId xmlns:p14="http://schemas.microsoft.com/office/powerpoint/2010/main" val="163194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1881 law:</a:t>
            </a:r>
            <a:r>
              <a:rPr lang="en-US" baseline="0" dirty="0" smtClean="0"/>
              <a:t> defamation, slander, incitement to hate, right of confidentiality, to crimes and offenses, intentional publication of false news, and gross indecency</a:t>
            </a: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pPr/>
              <a:t>5</a:t>
            </a:fld>
            <a:endParaRPr lang="en-US"/>
          </a:p>
        </p:txBody>
      </p:sp>
    </p:spTree>
    <p:extLst>
      <p:ext uri="{BB962C8B-B14F-4D97-AF65-F5344CB8AC3E}">
        <p14:creationId xmlns:p14="http://schemas.microsoft.com/office/powerpoint/2010/main" val="307226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err="1" smtClean="0"/>
              <a:t>Der</a:t>
            </a:r>
            <a:r>
              <a:rPr lang="en-US" sz="1200" i="1" dirty="0" smtClean="0"/>
              <a:t> Spiegel’s </a:t>
            </a:r>
            <a:r>
              <a:rPr lang="en-US" sz="1200" dirty="0" smtClean="0"/>
              <a:t>1999 printing of Muhammad’s picture:</a:t>
            </a:r>
            <a:r>
              <a:rPr lang="en-US" sz="1200" baseline="0" dirty="0" smtClean="0"/>
              <a:t> </a:t>
            </a:r>
            <a:r>
              <a:rPr lang="en-US" sz="1200" b="0" i="0" kern="1200" dirty="0" smtClean="0">
                <a:solidFill>
                  <a:schemeClr val="tx1"/>
                </a:solidFill>
                <a:latin typeface="+mn-lt"/>
                <a:ea typeface="+mn-ea"/>
                <a:cs typeface="+mn-cs"/>
              </a:rPr>
              <a:t>A cover story on "moral </a:t>
            </a:r>
            <a:r>
              <a:rPr lang="en-US" sz="1200" b="0" i="0" kern="1200" dirty="0" err="1" smtClean="0">
                <a:solidFill>
                  <a:schemeClr val="tx1"/>
                </a:solidFill>
                <a:latin typeface="+mn-lt"/>
                <a:ea typeface="+mn-ea"/>
                <a:cs typeface="+mn-cs"/>
              </a:rPr>
              <a:t>apostles"included</a:t>
            </a:r>
            <a:r>
              <a:rPr lang="en-US" sz="1200" b="0" i="0" kern="1200" dirty="0" smtClean="0">
                <a:solidFill>
                  <a:schemeClr val="tx1"/>
                </a:solidFill>
                <a:latin typeface="+mn-lt"/>
                <a:ea typeface="+mn-ea"/>
                <a:cs typeface="+mn-cs"/>
              </a:rPr>
              <a:t> a painting by German artist Theodor </a:t>
            </a:r>
            <a:r>
              <a:rPr lang="en-US" sz="1200" b="0" i="0" kern="1200" dirty="0" err="1" smtClean="0">
                <a:solidFill>
                  <a:schemeClr val="tx1"/>
                </a:solidFill>
                <a:latin typeface="+mn-lt"/>
                <a:ea typeface="+mn-ea"/>
                <a:cs typeface="+mn-cs"/>
              </a:rPr>
              <a:t>Hosemann</a:t>
            </a:r>
            <a:r>
              <a:rPr lang="en-US" sz="1200" b="0" i="0" kern="1200" dirty="0" smtClean="0">
                <a:solidFill>
                  <a:schemeClr val="tx1"/>
                </a:solidFill>
                <a:latin typeface="+mn-lt"/>
                <a:ea typeface="+mn-ea"/>
                <a:cs typeface="+mn-cs"/>
              </a:rPr>
              <a:t> that showed the Prophet Muhammad along with Jesus and Chinese philosopher Confucius. A Turkish TV station urged viewers to protest the German publication and even published contact information for a </a:t>
            </a:r>
            <a:r>
              <a:rPr lang="en-US" sz="1200" b="0" i="0" kern="1200" dirty="0" err="1" smtClean="0">
                <a:solidFill>
                  <a:schemeClr val="tx1"/>
                </a:solidFill>
                <a:latin typeface="+mn-lt"/>
                <a:ea typeface="+mn-ea"/>
                <a:cs typeface="+mn-cs"/>
              </a:rPr>
              <a:t>Der</a:t>
            </a:r>
            <a:r>
              <a:rPr lang="en-US" sz="1200" b="0" i="0" kern="1200" dirty="0" smtClean="0">
                <a:solidFill>
                  <a:schemeClr val="tx1"/>
                </a:solidFill>
                <a:latin typeface="+mn-lt"/>
                <a:ea typeface="+mn-ea"/>
                <a:cs typeface="+mn-cs"/>
              </a:rPr>
              <a:t> Spiegel editor, who received death threats and also threats against his wife. The chairman of the Central Council of Muslims in Germany, </a:t>
            </a:r>
            <a:r>
              <a:rPr lang="en-US" sz="1200" b="0" i="0" kern="1200" dirty="0" err="1" smtClean="0">
                <a:solidFill>
                  <a:schemeClr val="tx1"/>
                </a:solidFill>
                <a:latin typeface="+mn-lt"/>
                <a:ea typeface="+mn-ea"/>
                <a:cs typeface="+mn-cs"/>
              </a:rPr>
              <a:t>Nadeem</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Elyas</a:t>
            </a:r>
            <a:r>
              <a:rPr lang="en-US" sz="1200" b="0" i="0" kern="1200" dirty="0" smtClean="0">
                <a:solidFill>
                  <a:schemeClr val="tx1"/>
                </a:solidFill>
                <a:latin typeface="+mn-lt"/>
                <a:ea typeface="+mn-ea"/>
                <a:cs typeface="+mn-cs"/>
              </a:rPr>
              <a:t> Saudi, requested that the magazine republish the </a:t>
            </a:r>
            <a:r>
              <a:rPr lang="en-US" sz="1200" b="0" i="0" kern="1200" dirty="0" err="1" smtClean="0">
                <a:solidFill>
                  <a:schemeClr val="tx1"/>
                </a:solidFill>
                <a:latin typeface="+mn-lt"/>
                <a:ea typeface="+mn-ea"/>
                <a:cs typeface="+mn-cs"/>
              </a:rPr>
              <a:t>Hosemann</a:t>
            </a:r>
            <a:r>
              <a:rPr lang="en-US" sz="1200" b="0" i="0" kern="1200" dirty="0" smtClean="0">
                <a:solidFill>
                  <a:schemeClr val="tx1"/>
                </a:solidFill>
                <a:latin typeface="+mn-lt"/>
                <a:ea typeface="+mn-ea"/>
                <a:cs typeface="+mn-cs"/>
              </a:rPr>
              <a:t> painting but whiten out the face of the Islamic leader. The magazine followed the advice, using the image — with Muhammad ’s face obscured — for its June 2001 issue</a:t>
            </a:r>
            <a:endParaRPr lang="en-US" dirty="0"/>
          </a:p>
        </p:txBody>
      </p:sp>
      <p:sp>
        <p:nvSpPr>
          <p:cNvPr id="4" name="Slide Number Placeholder 3"/>
          <p:cNvSpPr>
            <a:spLocks noGrp="1"/>
          </p:cNvSpPr>
          <p:nvPr>
            <p:ph type="sldNum" sz="quarter" idx="10"/>
          </p:nvPr>
        </p:nvSpPr>
        <p:spPr/>
        <p:txBody>
          <a:bodyPr/>
          <a:lstStyle/>
          <a:p>
            <a:fld id="{53BCAD0A-BDEB-4230-A766-7A1147BE019A}" type="slidenum">
              <a:rPr lang="en-US" smtClean="0"/>
              <a:pPr/>
              <a:t>6</a:t>
            </a:fld>
            <a:endParaRPr lang="en-US"/>
          </a:p>
        </p:txBody>
      </p:sp>
    </p:spTree>
    <p:extLst>
      <p:ext uri="{BB962C8B-B14F-4D97-AF65-F5344CB8AC3E}">
        <p14:creationId xmlns:p14="http://schemas.microsoft.com/office/powerpoint/2010/main" val="281520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pPr/>
              <a:t>9</a:t>
            </a:fld>
            <a:endParaRPr lang="en-US"/>
          </a:p>
        </p:txBody>
      </p:sp>
    </p:spTree>
    <p:extLst>
      <p:ext uri="{BB962C8B-B14F-4D97-AF65-F5344CB8AC3E}">
        <p14:creationId xmlns:p14="http://schemas.microsoft.com/office/powerpoint/2010/main" val="403356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BCAD0A-BDEB-4230-A766-7A1147BE019A}" type="slidenum">
              <a:rPr lang="en-US" smtClean="0"/>
              <a:pPr/>
              <a:t>10</a:t>
            </a:fld>
            <a:endParaRPr lang="en-US"/>
          </a:p>
        </p:txBody>
      </p:sp>
    </p:spTree>
    <p:extLst>
      <p:ext uri="{BB962C8B-B14F-4D97-AF65-F5344CB8AC3E}">
        <p14:creationId xmlns:p14="http://schemas.microsoft.com/office/powerpoint/2010/main" val="82102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AD0A-BDEB-4230-A766-7A1147BE019A}" type="slidenum">
              <a:rPr lang="en-US" smtClean="0"/>
              <a:pPr/>
              <a:t>11</a:t>
            </a:fld>
            <a:endParaRPr lang="en-US"/>
          </a:p>
        </p:txBody>
      </p:sp>
    </p:spTree>
    <p:extLst>
      <p:ext uri="{BB962C8B-B14F-4D97-AF65-F5344CB8AC3E}">
        <p14:creationId xmlns:p14="http://schemas.microsoft.com/office/powerpoint/2010/main" val="405278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41FDBC1-C59A-4649-85BE-0C822F2E41B7}" type="datetimeFigureOut">
              <a:rPr lang="en-US" smtClean="0"/>
              <a:t>4/17/2017</a:t>
            </a:fld>
            <a:endParaRPr lang="en-US"/>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71E069F-8151-45A8-B62A-7E296A9F165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1FDBC1-C59A-4649-85BE-0C822F2E41B7}"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E069F-8151-45A8-B62A-7E296A9F16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1FDBC1-C59A-4649-85BE-0C822F2E41B7}"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E069F-8151-45A8-B62A-7E296A9F16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atin typeface="Times New Roman" panose="02020603050405020304" pitchFamily="18" charset="0"/>
                <a:cs typeface="Times New Roman" panose="02020603050405020304" pitchFamily="18"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1FDBC1-C59A-4649-85BE-0C822F2E41B7}"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E069F-8151-45A8-B62A-7E296A9F16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1FDBC1-C59A-4649-85BE-0C822F2E41B7}"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E069F-8151-45A8-B62A-7E296A9F165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marL="274320" indent="-274320">
              <a:defRPr kumimoji="0" lang="en-US" sz="2800" kern="1200" dirty="0" smtClean="0">
                <a:solidFill>
                  <a:schemeClr val="tx1"/>
                </a:solidFill>
                <a:latin typeface="Times New Roman" panose="02020603050405020304" pitchFamily="18" charset="0"/>
                <a:ea typeface="+mn-ea"/>
                <a:cs typeface="Times New Roman" panose="02020603050405020304" pitchFamily="18" charset="0"/>
              </a:defRPr>
            </a:lvl1pPr>
            <a:lvl2pPr>
              <a:defRPr sz="2400"/>
            </a:lvl2pPr>
            <a:lvl3pPr>
              <a:defRPr sz="2000"/>
            </a:lvl3pPr>
            <a:lvl4pPr>
              <a:defRPr sz="1800"/>
            </a:lvl4pPr>
            <a:lvl5pPr>
              <a:defRPr sz="1800"/>
            </a:lvl5pPr>
          </a:lstStyle>
          <a:p>
            <a:pPr marL="274320" lvl="0" indent="-274320" algn="l" rtl="0" eaLnBrk="1" latinLnBrk="0" hangingPunct="1">
              <a:spcBef>
                <a:spcPct val="20000"/>
              </a:spcBef>
              <a:buClr>
                <a:schemeClr val="accent3"/>
              </a:buClr>
              <a:buSzPct val="95000"/>
              <a:buFont typeface="Wingdings 2"/>
              <a:buChar char=""/>
            </a:pPr>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marL="274320" indent="-274320">
              <a:defRPr kumimoji="0" lang="en-US" sz="2800" kern="1200" dirty="0" smtClean="0">
                <a:solidFill>
                  <a:schemeClr val="tx1"/>
                </a:solidFill>
                <a:latin typeface="Times New Roman" panose="02020603050405020304" pitchFamily="18" charset="0"/>
                <a:ea typeface="+mn-ea"/>
                <a:cs typeface="Times New Roman" panose="02020603050405020304" pitchFamily="18" charset="0"/>
              </a:defRPr>
            </a:lvl1pPr>
            <a:lvl2pPr>
              <a:defRPr sz="2400"/>
            </a:lvl2pPr>
            <a:lvl3pPr>
              <a:defRPr sz="2000"/>
            </a:lvl3pPr>
            <a:lvl4pPr>
              <a:defRPr sz="1800"/>
            </a:lvl4pPr>
            <a:lvl5pPr>
              <a:defRPr sz="1800"/>
            </a:lvl5pPr>
          </a:lstStyle>
          <a:p>
            <a:pPr marL="274320" lvl="0" indent="-274320" algn="l" rtl="0" eaLnBrk="1" latinLnBrk="0" hangingPunct="1">
              <a:spcBef>
                <a:spcPct val="20000"/>
              </a:spcBef>
              <a:buClr>
                <a:schemeClr val="accent3"/>
              </a:buClr>
              <a:buSzPct val="95000"/>
              <a:buFont typeface="Wingdings 2"/>
              <a:buChar char=""/>
            </a:pPr>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E41FDBC1-C59A-4649-85BE-0C822F2E41B7}"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E069F-8151-45A8-B62A-7E296A9F16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800">
                <a:latin typeface="Times New Roman" panose="02020603050405020304" pitchFamily="18" charset="0"/>
                <a:cs typeface="Times New Roman" panose="02020603050405020304" pitchFamily="18" charset="0"/>
              </a:defRPr>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2514600"/>
            <a:ext cx="4041775" cy="3845720"/>
          </a:xfrm>
        </p:spPr>
        <p:txBody>
          <a:bodyPr tIns="0"/>
          <a:lstStyle>
            <a:lvl1pPr marL="274320" indent="-274320">
              <a:defRPr kumimoji="0" lang="en-US" sz="2800" kern="1200" dirty="0" smtClean="0">
                <a:solidFill>
                  <a:schemeClr val="tx1"/>
                </a:solidFill>
                <a:latin typeface="Times New Roman" panose="02020603050405020304" pitchFamily="18" charset="0"/>
                <a:ea typeface="+mn-ea"/>
                <a:cs typeface="Times New Roman" panose="02020603050405020304" pitchFamily="18" charset="0"/>
              </a:defRPr>
            </a:lvl1pPr>
            <a:lvl2pPr>
              <a:defRPr sz="2000"/>
            </a:lvl2pPr>
            <a:lvl3pPr>
              <a:defRPr sz="1800"/>
            </a:lvl3pPr>
            <a:lvl4pPr>
              <a:defRPr sz="1600"/>
            </a:lvl4pPr>
            <a:lvl5pPr>
              <a:defRPr sz="1600"/>
            </a:lvl5pPr>
          </a:lstStyle>
          <a:p>
            <a:pPr marL="274320" lvl="0" indent="-274320" algn="l" rtl="0" eaLnBrk="1" latinLnBrk="0" hangingPunct="1">
              <a:spcBef>
                <a:spcPct val="20000"/>
              </a:spcBef>
              <a:buClr>
                <a:schemeClr val="accent3"/>
              </a:buClr>
              <a:buSzPct val="95000"/>
              <a:buFont typeface="Wingdings 2"/>
              <a:buChar char=""/>
            </a:pPr>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p>
            <a:fld id="{E41FDBC1-C59A-4649-85BE-0C822F2E41B7}"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E069F-8151-45A8-B62A-7E296A9F16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1FDBC1-C59A-4649-85BE-0C822F2E41B7}"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E069F-8151-45A8-B62A-7E296A9F16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FDBC1-C59A-4649-85BE-0C822F2E41B7}"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E069F-8151-45A8-B62A-7E296A9F16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1FDBC1-C59A-4649-85BE-0C822F2E41B7}"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E069F-8151-45A8-B62A-7E296A9F16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1FDBC1-C59A-4649-85BE-0C822F2E41B7}"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71E069F-8151-45A8-B62A-7E296A9F165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1FDBC1-C59A-4649-85BE-0C822F2E41B7}" type="datetimeFigureOut">
              <a:rPr lang="en-US" smtClean="0"/>
              <a:t>4/17/2017</a:t>
            </a:fld>
            <a:endParaRPr lang="en-US"/>
          </a:p>
        </p:txBody>
      </p:sp>
      <p:sp>
        <p:nvSpPr>
          <p:cNvPr id="22" name="Footer Placeholder 21"/>
          <p:cNvSpPr>
            <a:spLocks noGrp="1"/>
          </p:cNvSpPr>
          <p:nvPr>
            <p:ph type="ftr" sz="quarter" idx="3"/>
          </p:nvPr>
        </p:nvSpPr>
        <p:spPr>
          <a:xfrm>
            <a:off x="3409950" y="6453336"/>
            <a:ext cx="3352800" cy="268139"/>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l-GR" dirty="0" err="1" smtClean="0"/>
              <a:t>Μίνως</a:t>
            </a:r>
            <a:r>
              <a:rPr lang="el-GR" dirty="0" smtClean="0"/>
              <a:t>-Αθανάσιος Καρυωτάκης</a:t>
            </a:r>
            <a:endParaRPr lang="en-US" dirty="0" smtClean="0"/>
          </a:p>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1E069F-8151-45A8-B62A-7E296A9F165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japantimes.co.jp/news/2017/03/12/business/tech/blazing-speeds-better-connectivity-next-generation-5g-network-may-lay-foundation-futur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www.youtube.com/watch?v=SgavanKbvfI"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atlantic.com/international/archive/2016/03/flemming-rose-danish-cartoons/47367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japantimes.co.jp/news/2017/03/12/business/tech/blazing-speeds-better-connectivity-next-generation-5g-network-may-lay-foundation-futur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www.japantimes.co.jp/news/2017/03/12/business/tech/blazing-speeds-better-connectivity-next-generation-5g-network-may-lay-foundation-futur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japantimes.co.jp/news/2017/03/12/business/tech/blazing-speeds-better-connectivity-next-generation-5g-network-may-lay-foundation-futur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7851648" cy="1180728"/>
          </a:xfrm>
        </p:spPr>
        <p:txBody>
          <a:bodyPr>
            <a:normAutofit fontScale="90000"/>
          </a:bodyPr>
          <a:lstStyle/>
          <a:p>
            <a:pPr algn="ctr"/>
            <a:r>
              <a:rPr lang="en-GB" sz="3600" dirty="0" err="1" smtClean="0">
                <a:solidFill>
                  <a:schemeClr val="tx1">
                    <a:lumMod val="75000"/>
                    <a:lumOff val="25000"/>
                  </a:schemeClr>
                </a:solidFill>
                <a:effectLst/>
                <a:latin typeface="Times New Roman" panose="02020603050405020304" pitchFamily="18" charset="0"/>
                <a:cs typeface="Times New Roman" panose="02020603050405020304" pitchFamily="18" charset="0"/>
              </a:rPr>
              <a:t>Karyotakis</a:t>
            </a:r>
            <a:r>
              <a:rPr lang="en-GB" sz="3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 </a:t>
            </a:r>
            <a:br>
              <a:rPr lang="en-GB" sz="3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br>
            <a:r>
              <a:rPr lang="en-GB" sz="3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Minos – </a:t>
            </a:r>
            <a:r>
              <a:rPr lang="en-GB" sz="3600" dirty="0" err="1" smtClean="0">
                <a:solidFill>
                  <a:schemeClr val="tx1">
                    <a:lumMod val="75000"/>
                    <a:lumOff val="25000"/>
                  </a:schemeClr>
                </a:solidFill>
                <a:effectLst/>
                <a:latin typeface="Times New Roman" panose="02020603050405020304" pitchFamily="18" charset="0"/>
                <a:cs typeface="Times New Roman" panose="02020603050405020304" pitchFamily="18" charset="0"/>
              </a:rPr>
              <a:t>Athanasios</a:t>
            </a:r>
            <a:r>
              <a:rPr lang="el-GR" sz="3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 &amp; </a:t>
            </a:r>
            <a:r>
              <a:rPr lang="en-GB" sz="3600" dirty="0" err="1" smtClean="0">
                <a:solidFill>
                  <a:schemeClr val="tx1">
                    <a:lumMod val="75000"/>
                    <a:lumOff val="25000"/>
                  </a:schemeClr>
                </a:solidFill>
                <a:effectLst/>
                <a:latin typeface="Times New Roman" panose="02020603050405020304" pitchFamily="18" charset="0"/>
                <a:cs typeface="Times New Roman" panose="02020603050405020304" pitchFamily="18" charset="0"/>
              </a:rPr>
              <a:t>Makropoulou</a:t>
            </a:r>
            <a:r>
              <a:rPr lang="en-GB" sz="3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 </a:t>
            </a:r>
            <a:r>
              <a:rPr lang="en-GB" sz="3600" dirty="0" err="1" smtClean="0">
                <a:solidFill>
                  <a:schemeClr val="tx1">
                    <a:lumMod val="75000"/>
                    <a:lumOff val="25000"/>
                  </a:schemeClr>
                </a:solidFill>
                <a:effectLst/>
                <a:latin typeface="Times New Roman" panose="02020603050405020304" pitchFamily="18" charset="0"/>
                <a:cs typeface="Times New Roman" panose="02020603050405020304" pitchFamily="18" charset="0"/>
              </a:rPr>
              <a:t>Smaro</a:t>
            </a:r>
            <a:endParaRPr lang="en-US" sz="3600" dirty="0">
              <a:solidFill>
                <a:schemeClr val="tx1">
                  <a:lumMod val="75000"/>
                  <a:lumOff val="25000"/>
                </a:schemeClr>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00009" y="3152564"/>
            <a:ext cx="7854696" cy="1536576"/>
          </a:xfrm>
        </p:spPr>
        <p:txBody>
          <a:bodyPr>
            <a:normAutofit/>
          </a:bodyPr>
          <a:lstStyle/>
          <a:p>
            <a:pPr algn="ctr">
              <a:spcBef>
                <a:spcPct val="0"/>
              </a:spcBef>
            </a:pPr>
            <a:r>
              <a:rPr lang="en-US" sz="4000" b="1" dirty="0">
                <a:solidFill>
                  <a:schemeClr val="tx1">
                    <a:lumMod val="75000"/>
                    <a:lumOff val="25000"/>
                  </a:schemeClr>
                </a:solidFill>
                <a:latin typeface="Times New Roman" panose="02020603050405020304" pitchFamily="18" charset="0"/>
                <a:ea typeface="+mj-ea"/>
                <a:cs typeface="Times New Roman" panose="02020603050405020304" pitchFamily="18" charset="0"/>
              </a:rPr>
              <a:t>School of Journalism and Mass Communications </a:t>
            </a:r>
          </a:p>
        </p:txBody>
      </p:sp>
      <p:sp>
        <p:nvSpPr>
          <p:cNvPr id="4" name="Subtitle 2"/>
          <p:cNvSpPr txBox="1">
            <a:spLocks/>
          </p:cNvSpPr>
          <p:nvPr/>
        </p:nvSpPr>
        <p:spPr>
          <a:xfrm>
            <a:off x="900009" y="4797152"/>
            <a:ext cx="7854696" cy="1536576"/>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spcBef>
                <a:spcPct val="0"/>
              </a:spcBef>
            </a:pPr>
            <a:r>
              <a:rPr lang="en-GB" sz="3600" b="1" i="1" dirty="0">
                <a:solidFill>
                  <a:schemeClr val="tx1">
                    <a:lumMod val="75000"/>
                    <a:lumOff val="25000"/>
                  </a:schemeClr>
                </a:solidFill>
                <a:latin typeface="Times New Roman" panose="02020603050405020304" pitchFamily="18" charset="0"/>
                <a:ea typeface="+mj-ea"/>
                <a:cs typeface="Times New Roman" panose="02020603050405020304" pitchFamily="18" charset="0"/>
              </a:rPr>
              <a:t>Aristotle University </a:t>
            </a:r>
            <a:endParaRPr lang="en-GB" sz="3600" b="1" i="1"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endParaRPr>
          </a:p>
          <a:p>
            <a:pPr algn="ctr">
              <a:spcBef>
                <a:spcPct val="0"/>
              </a:spcBef>
            </a:pPr>
            <a:r>
              <a:rPr lang="en-GB" sz="3600" b="1" i="1"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of </a:t>
            </a:r>
            <a:r>
              <a:rPr lang="en-GB" sz="3600" b="1" i="1" dirty="0">
                <a:solidFill>
                  <a:schemeClr val="tx1">
                    <a:lumMod val="75000"/>
                    <a:lumOff val="25000"/>
                  </a:schemeClr>
                </a:solidFill>
                <a:latin typeface="Times New Roman" panose="02020603050405020304" pitchFamily="18" charset="0"/>
                <a:ea typeface="+mj-ea"/>
                <a:cs typeface="Times New Roman" panose="02020603050405020304" pitchFamily="18" charset="0"/>
              </a:rPr>
              <a:t>Thessaloniki </a:t>
            </a:r>
            <a:r>
              <a:rPr lang="el-GR" sz="3600" b="1" i="1"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a:t>
            </a:r>
            <a:r>
              <a:rPr lang="en-GB" sz="3600" b="1" i="1"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AUTH</a:t>
            </a:r>
            <a:r>
              <a:rPr lang="el-GR" sz="3600" b="1" i="1"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a:t>
            </a:r>
            <a:endParaRPr lang="el-GR" sz="3600" b="1" i="1"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a:p>
            <a:pPr algn="ctr">
              <a:spcBef>
                <a:spcPct val="0"/>
              </a:spcBef>
            </a:pPr>
            <a:endParaRPr lang="en-US" sz="3600" b="1" i="1"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4725144"/>
            <a:ext cx="1694597" cy="1680592"/>
          </a:xfrm>
          <a:prstGeom prst="rect">
            <a:avLst/>
          </a:prstGeom>
        </p:spPr>
      </p:pic>
      <p:sp>
        <p:nvSpPr>
          <p:cNvPr id="7" name="Title 1"/>
          <p:cNvSpPr txBox="1">
            <a:spLocks/>
          </p:cNvSpPr>
          <p:nvPr/>
        </p:nvSpPr>
        <p:spPr>
          <a:xfrm>
            <a:off x="611560" y="2501334"/>
            <a:ext cx="7851648" cy="64807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4400" dirty="0" smtClean="0">
                <a:solidFill>
                  <a:schemeClr val="tx1">
                    <a:lumMod val="75000"/>
                    <a:lumOff val="25000"/>
                  </a:schemeClr>
                </a:solidFill>
                <a:latin typeface="Times New Roman" panose="02020603050405020304" pitchFamily="18" charset="0"/>
                <a:cs typeface="Times New Roman" panose="02020603050405020304" pitchFamily="18" charset="0"/>
              </a:rPr>
              <a:t>Religion &amp; freedom of speech The Charlie </a:t>
            </a:r>
            <a:r>
              <a:rPr lang="en-GB" sz="4400" dirty="0" err="1">
                <a:solidFill>
                  <a:schemeClr val="tx1">
                    <a:lumMod val="75000"/>
                    <a:lumOff val="25000"/>
                  </a:schemeClr>
                </a:solidFill>
                <a:latin typeface="Times New Roman" panose="02020603050405020304" pitchFamily="18" charset="0"/>
                <a:cs typeface="Times New Roman" panose="02020603050405020304" pitchFamily="18" charset="0"/>
              </a:rPr>
              <a:t>H</a:t>
            </a:r>
            <a:r>
              <a:rPr lang="en-GB" sz="4400" dirty="0" err="1" smtClean="0">
                <a:solidFill>
                  <a:schemeClr val="tx1">
                    <a:lumMod val="75000"/>
                    <a:lumOff val="25000"/>
                  </a:schemeClr>
                </a:solidFill>
                <a:latin typeface="Times New Roman" panose="02020603050405020304" pitchFamily="18" charset="0"/>
                <a:cs typeface="Times New Roman" panose="02020603050405020304" pitchFamily="18" charset="0"/>
              </a:rPr>
              <a:t>edbo</a:t>
            </a:r>
            <a:r>
              <a:rPr lang="en-GB" sz="4400" dirty="0" smtClean="0">
                <a:solidFill>
                  <a:schemeClr val="tx1">
                    <a:lumMod val="75000"/>
                    <a:lumOff val="25000"/>
                  </a:schemeClr>
                </a:solidFill>
                <a:latin typeface="Times New Roman" panose="02020603050405020304" pitchFamily="18" charset="0"/>
                <a:cs typeface="Times New Roman" panose="02020603050405020304" pitchFamily="18" charset="0"/>
              </a:rPr>
              <a:t> &amp; Danish Cartoon example</a:t>
            </a:r>
            <a:endParaRPr lang="en-US" sz="4400" dirty="0">
              <a:solidFill>
                <a:schemeClr val="tx1">
                  <a:lumMod val="75000"/>
                  <a:lumOff val="2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23302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ppt_x</p:attrName>
                                        </p:attrNameLst>
                                      </p:cBhvr>
                                      <p:tavLst>
                                        <p:tav tm="0">
                                          <p:val>
                                            <p:strVal val="ppt_x"/>
                                          </p:val>
                                        </p:tav>
                                        <p:tav tm="100000">
                                          <p:val>
                                            <p:strVal val="ppt_x"/>
                                          </p:val>
                                        </p:tav>
                                      </p:tavLst>
                                    </p:anim>
                                    <p:anim calcmode="lin" valueType="num">
                                      <p:cBhvr>
                                        <p:cTn id="8" dur="2000"/>
                                        <p:tgtEl>
                                          <p:spTgt spid="2"/>
                                        </p:tgtEl>
                                        <p:attrNameLst>
                                          <p:attrName>ppt_y</p:attrName>
                                        </p:attrNameLst>
                                      </p:cBhvr>
                                      <p:tavLst>
                                        <p:tav tm="0">
                                          <p:val>
                                            <p:strVal val="ppt_y"/>
                                          </p:val>
                                        </p:tav>
                                        <p:tav tm="100000">
                                          <p:val>
                                            <p:strVal val="ppt_y+.1"/>
                                          </p:val>
                                        </p:tav>
                                      </p:tavLst>
                                    </p:anim>
                                    <p:set>
                                      <p:cBhvr>
                                        <p:cTn id="9" dur="1" fill="hold">
                                          <p:stCondLst>
                                            <p:cond delay="19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250"/>
                                        <p:tgtEl>
                                          <p:spTgt spid="3">
                                            <p:txEl>
                                              <p:pRg st="0" end="0"/>
                                            </p:txEl>
                                          </p:spTgt>
                                        </p:tgtEl>
                                      </p:cBhvr>
                                    </p:animEffect>
                                    <p:anim calcmode="lin" valueType="num">
                                      <p:cBhvr>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250"/>
                                        <p:tgtEl>
                                          <p:spTgt spid="7"/>
                                        </p:tgtEl>
                                      </p:cBhvr>
                                    </p:animEffect>
                                    <p:anim calcmode="lin" valueType="num">
                                      <p:cBhvr>
                                        <p:cTn id="19" dur="1250" fill="hold"/>
                                        <p:tgtEl>
                                          <p:spTgt spid="7"/>
                                        </p:tgtEl>
                                        <p:attrNameLst>
                                          <p:attrName>ppt_x</p:attrName>
                                        </p:attrNameLst>
                                      </p:cBhvr>
                                      <p:tavLst>
                                        <p:tav tm="0">
                                          <p:val>
                                            <p:strVal val="#ppt_x"/>
                                          </p:val>
                                        </p:tav>
                                        <p:tav tm="100000">
                                          <p:val>
                                            <p:strVal val="#ppt_x"/>
                                          </p:val>
                                        </p:tav>
                                      </p:tavLst>
                                    </p:anim>
                                    <p:anim calcmode="lin" valueType="num">
                                      <p:cBhvr>
                                        <p:cTn id="20" dur="12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250"/>
                                        <p:tgtEl>
                                          <p:spTgt spid="4">
                                            <p:txEl>
                                              <p:pRg st="0" end="0"/>
                                            </p:txEl>
                                          </p:spTgt>
                                        </p:tgtEl>
                                      </p:cBhvr>
                                    </p:animEffect>
                                    <p:anim calcmode="lin" valueType="num">
                                      <p:cBhvr>
                                        <p:cTn id="24"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250" fill="hold"/>
                                        <p:tgtEl>
                                          <p:spTgt spid="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250"/>
                                        <p:tgtEl>
                                          <p:spTgt spid="4">
                                            <p:txEl>
                                              <p:pRg st="1" end="1"/>
                                            </p:txEl>
                                          </p:spTgt>
                                        </p:tgtEl>
                                      </p:cBhvr>
                                    </p:animEffect>
                                    <p:anim calcmode="lin" valueType="num">
                                      <p:cBhvr>
                                        <p:cTn id="29"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250" fill="hold"/>
                                        <p:tgtEl>
                                          <p:spTgt spid="4">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250"/>
                                        <p:tgtEl>
                                          <p:spTgt spid="6"/>
                                        </p:tgtEl>
                                      </p:cBhvr>
                                    </p:animEffect>
                                    <p:anim calcmode="lin" valueType="num">
                                      <p:cBhvr>
                                        <p:cTn id="34" dur="1250" fill="hold"/>
                                        <p:tgtEl>
                                          <p:spTgt spid="6"/>
                                        </p:tgtEl>
                                        <p:attrNameLst>
                                          <p:attrName>ppt_x</p:attrName>
                                        </p:attrNameLst>
                                      </p:cBhvr>
                                      <p:tavLst>
                                        <p:tav tm="0">
                                          <p:val>
                                            <p:strVal val="#ppt_x"/>
                                          </p:val>
                                        </p:tav>
                                        <p:tav tm="100000">
                                          <p:val>
                                            <p:strVal val="#ppt_x"/>
                                          </p:val>
                                        </p:tav>
                                      </p:tavLst>
                                    </p:anim>
                                    <p:anim calcmode="lin" valueType="num">
                                      <p:cBhvr>
                                        <p:cTn id="35"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84"/>
            <a:ext cx="8229600" cy="1143000"/>
          </a:xfrm>
        </p:spPr>
        <p:txBody>
          <a:bodyPr>
            <a:noAutofit/>
          </a:bodyPr>
          <a:lstStyle/>
          <a:p>
            <a:pPr algn="ctr"/>
            <a:r>
              <a:rPr lang="en-US" sz="4000" b="1" dirty="0">
                <a:solidFill>
                  <a:schemeClr val="tx1"/>
                </a:solidFill>
                <a:latin typeface="Times New Roman" panose="02020603050405020304" pitchFamily="18" charset="0"/>
                <a:ea typeface="+mn-ea"/>
                <a:cs typeface="Times New Roman" panose="02020603050405020304" pitchFamily="18" charset="0"/>
              </a:rPr>
              <a:t>The Danish </a:t>
            </a:r>
            <a:r>
              <a:rPr lang="en-US" sz="4000" b="1" dirty="0" smtClean="0">
                <a:solidFill>
                  <a:schemeClr val="tx1"/>
                </a:solidFill>
                <a:latin typeface="Times New Roman" panose="02020603050405020304" pitchFamily="18" charset="0"/>
                <a:ea typeface="+mn-ea"/>
                <a:cs typeface="Times New Roman" panose="02020603050405020304" pitchFamily="18" charset="0"/>
              </a:rPr>
              <a:t>Cartoons</a:t>
            </a:r>
            <a:endParaRPr lang="en-US" sz="4000" b="1" dirty="0">
              <a:solidFill>
                <a:schemeClr val="tx1"/>
              </a:solidFill>
              <a:latin typeface="Times New Roman" panose="02020603050405020304" pitchFamily="18" charset="0"/>
              <a:ea typeface="+mn-ea"/>
              <a:cs typeface="Times New Roman" panose="02020603050405020304" pitchFamily="18" charset="0"/>
            </a:endParaRPr>
          </a:p>
        </p:txBody>
      </p:sp>
      <p:pic>
        <p:nvPicPr>
          <p:cNvPr id="4" name="Θέση περιεχομένου 3">
            <a:hlinkClick r:id="rId3"/>
          </p:cNvPr>
          <p:cNvPicPr>
            <a:picLocks noGrp="1" noChangeAspect="1"/>
          </p:cNvPicPr>
          <p:nvPr>
            <p:ph sz="quarter" idx="2"/>
          </p:nvPr>
        </p:nvPicPr>
        <p:blipFill>
          <a:blip r:embed="rId4" cstate="print"/>
          <a:stretch>
            <a:fillRect/>
          </a:stretch>
        </p:blipFill>
        <p:spPr>
          <a:xfrm>
            <a:off x="2818148" y="2420888"/>
            <a:ext cx="3672408" cy="3722350"/>
          </a:xfrm>
        </p:spPr>
      </p:pic>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sp>
        <p:nvSpPr>
          <p:cNvPr id="8" name="7 - Θέση περιεχομένου"/>
          <p:cNvSpPr>
            <a:spLocks noGrp="1"/>
          </p:cNvSpPr>
          <p:nvPr>
            <p:ph sz="quarter" idx="4"/>
          </p:nvPr>
        </p:nvSpPr>
        <p:spPr>
          <a:xfrm>
            <a:off x="2541856" y="1340768"/>
            <a:ext cx="4041775" cy="3845720"/>
          </a:xfrm>
        </p:spPr>
        <p:txBody>
          <a:bodyPr/>
          <a:lstStyle/>
          <a:p>
            <a:pPr>
              <a:buNone/>
            </a:pPr>
            <a:r>
              <a:rPr lang="en-US" dirty="0">
                <a:hlinkClick r:id="rId5"/>
              </a:rPr>
              <a:t>https://www.youtube.com/watch?v=SgavanKbvfI</a:t>
            </a:r>
            <a:endParaRPr lang="el-GR" dirty="0"/>
          </a:p>
        </p:txBody>
      </p:sp>
    </p:spTree>
    <p:extLst>
      <p:ext uri="{BB962C8B-B14F-4D97-AF65-F5344CB8AC3E}">
        <p14:creationId xmlns:p14="http://schemas.microsoft.com/office/powerpoint/2010/main" val="362562337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ctr"/>
            <a:r>
              <a:rPr lang="en-GB" sz="4900" b="1" dirty="0" smtClean="0">
                <a:solidFill>
                  <a:schemeClr val="tx1"/>
                </a:solidFill>
                <a:latin typeface="Times New Roman" panose="02020603050405020304" pitchFamily="18" charset="0"/>
                <a:cs typeface="Times New Roman" panose="02020603050405020304" pitchFamily="18" charset="0"/>
              </a:rPr>
              <a:t>Charlie </a:t>
            </a:r>
            <a:r>
              <a:rPr lang="en-GB" sz="4900" b="1" dirty="0" err="1" smtClean="0">
                <a:solidFill>
                  <a:schemeClr val="tx1"/>
                </a:solidFill>
                <a:latin typeface="Times New Roman" panose="02020603050405020304" pitchFamily="18" charset="0"/>
                <a:cs typeface="Times New Roman" panose="02020603050405020304" pitchFamily="18" charset="0"/>
              </a:rPr>
              <a:t>Hebdo</a:t>
            </a:r>
            <a:endParaRPr lang="en-GB" sz="49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7504" y="1412776"/>
            <a:ext cx="4752528" cy="5445224"/>
          </a:xfrm>
        </p:spPr>
        <p:txBody>
          <a:bodyPr>
            <a:normAutofit fontScale="85000" lnSpcReduction="10000"/>
          </a:bodyPr>
          <a:lstStyle/>
          <a:p>
            <a:pPr>
              <a:lnSpc>
                <a:spcPct val="120000"/>
              </a:lnSpc>
            </a:pPr>
            <a:r>
              <a:rPr lang="en-US" sz="3200" dirty="0"/>
              <a:t>French satirical weekly </a:t>
            </a:r>
            <a:r>
              <a:rPr lang="en-US" sz="3200" dirty="0" smtClean="0"/>
              <a:t>magazine</a:t>
            </a:r>
          </a:p>
          <a:p>
            <a:pPr>
              <a:lnSpc>
                <a:spcPct val="120000"/>
              </a:lnSpc>
            </a:pPr>
            <a:r>
              <a:rPr lang="en-US" sz="3200" dirty="0"/>
              <a:t>describes itself </a:t>
            </a:r>
            <a:r>
              <a:rPr lang="en-US" sz="3200" dirty="0" smtClean="0"/>
              <a:t>as</a:t>
            </a:r>
            <a:r>
              <a:rPr lang="en-US" sz="3200" dirty="0"/>
              <a:t> secular, </a:t>
            </a:r>
            <a:r>
              <a:rPr lang="en-US" sz="3200" dirty="0" smtClean="0"/>
              <a:t>skeptic, and</a:t>
            </a:r>
            <a:r>
              <a:rPr lang="en-US" sz="3200" dirty="0"/>
              <a:t> </a:t>
            </a:r>
            <a:r>
              <a:rPr lang="en-US" sz="3200" dirty="0" smtClean="0"/>
              <a:t>atheist, far-left-wing,</a:t>
            </a:r>
            <a:r>
              <a:rPr lang="en-US" sz="3200" baseline="30000" dirty="0"/>
              <a:t> </a:t>
            </a:r>
            <a:r>
              <a:rPr lang="en-US" sz="3200" dirty="0" smtClean="0"/>
              <a:t>and</a:t>
            </a:r>
            <a:r>
              <a:rPr lang="en-US" sz="3200" dirty="0"/>
              <a:t> </a:t>
            </a:r>
            <a:r>
              <a:rPr lang="en-US" sz="3200" dirty="0" smtClean="0"/>
              <a:t>anti-racist</a:t>
            </a:r>
          </a:p>
          <a:p>
            <a:pPr>
              <a:lnSpc>
                <a:spcPct val="120000"/>
              </a:lnSpc>
            </a:pPr>
            <a:r>
              <a:rPr lang="en-US" sz="3200" dirty="0"/>
              <a:t>In 1981 publication </a:t>
            </a:r>
            <a:r>
              <a:rPr lang="en-US" sz="3200" dirty="0" smtClean="0"/>
              <a:t>ceased due to lack of money, but resurrected </a:t>
            </a:r>
            <a:r>
              <a:rPr lang="en-US" sz="3200" dirty="0"/>
              <a:t>in </a:t>
            </a:r>
            <a:r>
              <a:rPr lang="en-US" sz="3200" dirty="0" smtClean="0"/>
              <a:t>1992</a:t>
            </a:r>
          </a:p>
          <a:p>
            <a:pPr>
              <a:lnSpc>
                <a:spcPct val="120000"/>
              </a:lnSpc>
            </a:pPr>
            <a:r>
              <a:rPr lang="fr-FR" sz="3200" dirty="0"/>
              <a:t>"dumb and nasty" ("bête et méchant</a:t>
            </a:r>
            <a:r>
              <a:rPr lang="fr-FR" sz="3200" dirty="0" smtClean="0"/>
              <a:t>") </a:t>
            </a:r>
            <a:r>
              <a:rPr lang="fr-FR" sz="3200" dirty="0" err="1" smtClean="0"/>
              <a:t>is</a:t>
            </a:r>
            <a:r>
              <a:rPr lang="fr-FR" sz="3200" dirty="0" smtClean="0"/>
              <a:t> the </a:t>
            </a:r>
            <a:r>
              <a:rPr lang="fr-FR" sz="3200" dirty="0" err="1" smtClean="0"/>
              <a:t>magazine’s</a:t>
            </a:r>
            <a:r>
              <a:rPr lang="fr-FR" sz="3200" dirty="0" smtClean="0"/>
              <a:t> slogan</a:t>
            </a:r>
            <a:endParaRPr lang="en-GB" sz="3000" dirty="0" smtClean="0"/>
          </a:p>
          <a:p>
            <a:pPr>
              <a:lnSpc>
                <a:spcPct val="120000"/>
              </a:lnSpc>
            </a:pPr>
            <a:endParaRPr lang="en-US" sz="3000" dirty="0" smtClean="0"/>
          </a:p>
          <a:p>
            <a:pPr marL="0" indent="0">
              <a:lnSpc>
                <a:spcPct val="120000"/>
              </a:lnSpc>
              <a:buNone/>
            </a:pPr>
            <a:endParaRPr lang="el-GR" sz="3000" dirty="0" smtClean="0"/>
          </a:p>
          <a:p>
            <a:endParaRPr lang="en-US" dirty="0"/>
          </a:p>
        </p:txBody>
      </p:sp>
      <p:pic>
        <p:nvPicPr>
          <p:cNvPr id="6" name="Θέση περιεχομένου 5"/>
          <p:cNvPicPr>
            <a:picLocks noGrp="1" noChangeAspect="1"/>
          </p:cNvPicPr>
          <p:nvPr>
            <p:ph sz="half" idx="2"/>
          </p:nvPr>
        </p:nvPicPr>
        <p:blipFill>
          <a:blip r:embed="rId3" cstate="print"/>
          <a:stretch>
            <a:fillRect/>
          </a:stretch>
        </p:blipFill>
        <p:spPr>
          <a:xfrm>
            <a:off x="4932040" y="2334865"/>
            <a:ext cx="4211960" cy="3686423"/>
          </a:xfrm>
        </p:spPr>
      </p:pic>
      <p:sp>
        <p:nvSpPr>
          <p:cNvPr id="8"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sp>
        <p:nvSpPr>
          <p:cNvPr id="7" name="7 - Θέση περιεχομένου"/>
          <p:cNvSpPr txBox="1">
            <a:spLocks/>
          </p:cNvSpPr>
          <p:nvPr/>
        </p:nvSpPr>
        <p:spPr>
          <a:xfrm>
            <a:off x="0" y="1556792"/>
            <a:ext cx="4041775" cy="384572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1088883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0277"/>
            <a:ext cx="8229600" cy="1143000"/>
          </a:xfrm>
        </p:spPr>
        <p:txBody>
          <a:bodyPr>
            <a:normAutofit/>
          </a:bodyPr>
          <a:lstStyle/>
          <a:p>
            <a:pPr algn="ctr"/>
            <a:r>
              <a:rPr lang="en-GB" sz="4900" b="1" dirty="0" smtClean="0">
                <a:solidFill>
                  <a:schemeClr val="tx1">
                    <a:lumMod val="75000"/>
                    <a:lumOff val="25000"/>
                  </a:schemeClr>
                </a:solidFill>
                <a:latin typeface="Times New Roman" panose="02020603050405020304" pitchFamily="18" charset="0"/>
                <a:cs typeface="Times New Roman" panose="02020603050405020304" pitchFamily="18" charset="0"/>
              </a:rPr>
              <a:t>Charlie </a:t>
            </a:r>
            <a:r>
              <a:rPr lang="en-GB" sz="4900" b="1" dirty="0" err="1" smtClean="0">
                <a:solidFill>
                  <a:schemeClr val="tx1">
                    <a:lumMod val="75000"/>
                    <a:lumOff val="25000"/>
                  </a:schemeClr>
                </a:solidFill>
                <a:latin typeface="Times New Roman" panose="02020603050405020304" pitchFamily="18" charset="0"/>
                <a:cs typeface="Times New Roman" panose="02020603050405020304" pitchFamily="18" charset="0"/>
              </a:rPr>
              <a:t>Hebdo</a:t>
            </a:r>
            <a:endParaRPr lang="en-GB" sz="49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366360" y="1224136"/>
            <a:ext cx="4752528" cy="5445224"/>
          </a:xfrm>
        </p:spPr>
        <p:txBody>
          <a:bodyPr>
            <a:normAutofit fontScale="92500" lnSpcReduction="20000"/>
          </a:bodyPr>
          <a:lstStyle/>
          <a:p>
            <a:pPr>
              <a:lnSpc>
                <a:spcPct val="120000"/>
              </a:lnSpc>
            </a:pPr>
            <a:r>
              <a:rPr lang="en-US" sz="3200" dirty="0"/>
              <a:t> January </a:t>
            </a:r>
            <a:r>
              <a:rPr lang="en-US" sz="3200" dirty="0" smtClean="0"/>
              <a:t>7,2015: 2 gunmen open fire on the offices of satirical French magazine</a:t>
            </a:r>
            <a:endParaRPr lang="el-GR" sz="3000" dirty="0" smtClean="0"/>
          </a:p>
          <a:p>
            <a:pPr>
              <a:lnSpc>
                <a:spcPct val="120000"/>
              </a:lnSpc>
            </a:pPr>
            <a:r>
              <a:rPr lang="en-US" sz="3000" dirty="0" smtClean="0"/>
              <a:t>12 people killed, 11 injured</a:t>
            </a:r>
          </a:p>
          <a:p>
            <a:pPr>
              <a:lnSpc>
                <a:spcPct val="120000"/>
              </a:lnSpc>
            </a:pPr>
            <a:r>
              <a:rPr lang="en-US" sz="3000" dirty="0" smtClean="0"/>
              <a:t>Aftermath</a:t>
            </a:r>
          </a:p>
          <a:p>
            <a:pPr lvl="1">
              <a:lnSpc>
                <a:spcPct val="120000"/>
              </a:lnSpc>
              <a:buFont typeface="Wingdings" pitchFamily="2" charset="2"/>
              <a:buChar char="Ø"/>
            </a:pPr>
            <a:r>
              <a:rPr lang="en-US" sz="2600" dirty="0" smtClean="0"/>
              <a:t>Attacks at French Mosques</a:t>
            </a:r>
          </a:p>
          <a:p>
            <a:pPr lvl="1">
              <a:lnSpc>
                <a:spcPct val="120000"/>
              </a:lnSpc>
              <a:buFont typeface="Wingdings" pitchFamily="2" charset="2"/>
              <a:buChar char="Ø"/>
            </a:pPr>
            <a:r>
              <a:rPr lang="en-US" sz="2600" dirty="0" smtClean="0"/>
              <a:t>Protests and demonstrations around the world</a:t>
            </a:r>
          </a:p>
          <a:p>
            <a:pPr lvl="1">
              <a:lnSpc>
                <a:spcPct val="120000"/>
              </a:lnSpc>
              <a:buFont typeface="Wingdings" pitchFamily="2" charset="2"/>
              <a:buChar char="Ø"/>
            </a:pPr>
            <a:r>
              <a:rPr lang="en-US" sz="2600" dirty="0" smtClean="0"/>
              <a:t>The following issue printed </a:t>
            </a:r>
            <a:r>
              <a:rPr lang="en-US" dirty="0" smtClean="0"/>
              <a:t>7.95 million copies in six languages (record for the French press)</a:t>
            </a:r>
            <a:endParaRPr lang="el-GR" sz="2600" dirty="0" smtClean="0"/>
          </a:p>
          <a:p>
            <a:pPr>
              <a:lnSpc>
                <a:spcPct val="120000"/>
              </a:lnSpc>
            </a:pPr>
            <a:endParaRPr lang="en-GB" sz="3000" dirty="0" smtClean="0"/>
          </a:p>
          <a:p>
            <a:pPr>
              <a:lnSpc>
                <a:spcPct val="120000"/>
              </a:lnSpc>
            </a:pPr>
            <a:endParaRPr lang="en-US" sz="3000" dirty="0" smtClean="0"/>
          </a:p>
          <a:p>
            <a:pPr marL="0" indent="0">
              <a:lnSpc>
                <a:spcPct val="120000"/>
              </a:lnSpc>
              <a:buNone/>
            </a:pPr>
            <a:endParaRPr lang="el-GR" sz="3000" dirty="0" smtClean="0"/>
          </a:p>
          <a:p>
            <a:endParaRPr lang="en-US" dirty="0"/>
          </a:p>
        </p:txBody>
      </p:sp>
      <p:sp>
        <p:nvSpPr>
          <p:cNvPr id="8"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5" name="Θέση περιεχομένου 4"/>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62321" y="1356491"/>
            <a:ext cx="3704039" cy="4792102"/>
          </a:xfrm>
        </p:spPr>
      </p:pic>
    </p:spTree>
    <p:extLst>
      <p:ext uri="{BB962C8B-B14F-4D97-AF65-F5344CB8AC3E}">
        <p14:creationId xmlns:p14="http://schemas.microsoft.com/office/powerpoint/2010/main" val="18101316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1000" fill="hold"/>
                                        <p:tgtEl>
                                          <p:spTgt spid="5"/>
                                        </p:tgtEl>
                                        <p:attrNameLst>
                                          <p:attrName>ppt_x</p:attrName>
                                        </p:attrNameLst>
                                      </p:cBhvr>
                                      <p:tavLst>
                                        <p:tav tm="0">
                                          <p:val>
                                            <p:strVal val="#ppt_x"/>
                                          </p:val>
                                        </p:tav>
                                        <p:tav tm="100000">
                                          <p:val>
                                            <p:strVal val="#ppt_x"/>
                                          </p:val>
                                        </p:tav>
                                      </p:tavLst>
                                    </p:anim>
                                    <p:anim calcmode="lin" valueType="num">
                                      <p:cBhvr additive="base">
                                        <p:cTn id="4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55865"/>
            <a:ext cx="8229600" cy="1143000"/>
          </a:xfrm>
        </p:spPr>
        <p:txBody>
          <a:bodyPr>
            <a:noAutofit/>
          </a:bodyPr>
          <a:lstStyle/>
          <a:p>
            <a:pPr algn="ctr"/>
            <a:r>
              <a:rPr lang="en-US" sz="4000" b="1" dirty="0" smtClean="0">
                <a:solidFill>
                  <a:schemeClr val="tx1"/>
                </a:solidFill>
                <a:latin typeface="Times New Roman" panose="02020603050405020304" pitchFamily="18" charset="0"/>
                <a:ea typeface="+mn-ea"/>
                <a:cs typeface="Times New Roman" panose="02020603050405020304" pitchFamily="18" charset="0"/>
              </a:rPr>
              <a:t>Examples of framing </a:t>
            </a:r>
            <a:r>
              <a:rPr lang="en-US" sz="4000" b="1" dirty="0">
                <a:solidFill>
                  <a:schemeClr val="tx1"/>
                </a:solidFill>
                <a:latin typeface="Times New Roman" panose="02020603050405020304" pitchFamily="18" charset="0"/>
                <a:ea typeface="+mn-ea"/>
                <a:cs typeface="Times New Roman" panose="02020603050405020304" pitchFamily="18" charset="0"/>
              </a:rPr>
              <a:t>of </a:t>
            </a:r>
            <a:r>
              <a:rPr lang="en-US" sz="4000" b="1" dirty="0" smtClean="0">
                <a:solidFill>
                  <a:schemeClr val="tx1"/>
                </a:solidFill>
                <a:latin typeface="Times New Roman" panose="02020603050405020304" pitchFamily="18" charset="0"/>
                <a:ea typeface="+mn-ea"/>
                <a:cs typeface="Times New Roman" panose="02020603050405020304" pitchFamily="18" charset="0"/>
              </a:rPr>
              <a:t>CH</a:t>
            </a:r>
            <a:endParaRPr lang="en-US" sz="4000" b="1" dirty="0">
              <a:solidFill>
                <a:schemeClr val="tx1"/>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sz="quarter" idx="4"/>
          </p:nvPr>
        </p:nvSpPr>
        <p:spPr>
          <a:xfrm>
            <a:off x="136819" y="1340768"/>
            <a:ext cx="4779809" cy="4777939"/>
          </a:xfrm>
        </p:spPr>
        <p:txBody>
          <a:bodyPr>
            <a:noAutofit/>
          </a:bodyPr>
          <a:lstStyle/>
          <a:p>
            <a:endParaRPr lang="en-GB" sz="2400" dirty="0"/>
          </a:p>
          <a:p>
            <a:r>
              <a:rPr lang="en-GB" dirty="0"/>
              <a:t>February of </a:t>
            </a:r>
            <a:r>
              <a:rPr lang="en-GB" dirty="0" smtClean="0"/>
              <a:t>2006 </a:t>
            </a:r>
            <a:r>
              <a:rPr lang="en-GB" dirty="0" smtClean="0">
                <a:sym typeface="Wingdings" panose="05000000000000000000" pitchFamily="2" charset="2"/>
              </a:rPr>
              <a:t></a:t>
            </a:r>
            <a:r>
              <a:rPr lang="en-US" dirty="0">
                <a:sym typeface="Wingdings" panose="05000000000000000000" pitchFamily="2" charset="2"/>
              </a:rPr>
              <a:t>Charlie </a:t>
            </a:r>
            <a:r>
              <a:rPr lang="en-US" dirty="0" err="1" smtClean="0">
                <a:sym typeface="Wingdings" panose="05000000000000000000" pitchFamily="2" charset="2"/>
              </a:rPr>
              <a:t>Hebdo</a:t>
            </a:r>
            <a:r>
              <a:rPr lang="en-US" dirty="0" smtClean="0">
                <a:sym typeface="Wingdings" panose="05000000000000000000" pitchFamily="2" charset="2"/>
              </a:rPr>
              <a:t> published </a:t>
            </a:r>
            <a:r>
              <a:rPr lang="en-US" dirty="0">
                <a:sym typeface="Wingdings" panose="05000000000000000000" pitchFamily="2" charset="2"/>
              </a:rPr>
              <a:t>the Danish cartoons to show solidarity with </a:t>
            </a:r>
            <a:r>
              <a:rPr lang="en-US" dirty="0" smtClean="0">
                <a:sym typeface="Wingdings" panose="05000000000000000000" pitchFamily="2" charset="2"/>
              </a:rPr>
              <a:t> </a:t>
            </a:r>
            <a:r>
              <a:rPr lang="en-US" dirty="0" err="1" smtClean="0">
                <a:sym typeface="Wingdings" panose="05000000000000000000" pitchFamily="2" charset="2"/>
              </a:rPr>
              <a:t>Jyllands-Postens</a:t>
            </a:r>
            <a:endParaRPr lang="en-GB" dirty="0"/>
          </a:p>
          <a:p>
            <a:r>
              <a:rPr lang="en-GB" dirty="0" smtClean="0"/>
              <a:t>November 2011 </a:t>
            </a:r>
            <a:r>
              <a:rPr lang="en-GB" dirty="0" smtClean="0">
                <a:sym typeface="Wingdings" panose="05000000000000000000" pitchFamily="2" charset="2"/>
              </a:rPr>
              <a:t> </a:t>
            </a:r>
            <a:r>
              <a:rPr lang="en-US" dirty="0" smtClean="0"/>
              <a:t>the </a:t>
            </a:r>
            <a:r>
              <a:rPr lang="en-US" dirty="0"/>
              <a:t>magazine published an edition that was “</a:t>
            </a:r>
            <a:r>
              <a:rPr lang="en-US" dirty="0" smtClean="0"/>
              <a:t>guest-edited</a:t>
            </a:r>
            <a:r>
              <a:rPr lang="en-US" dirty="0"/>
              <a:t>” by </a:t>
            </a:r>
            <a:r>
              <a:rPr lang="en-US" dirty="0" smtClean="0"/>
              <a:t>the </a:t>
            </a:r>
            <a:r>
              <a:rPr lang="en-US" dirty="0"/>
              <a:t>Prophet Mohammad: “A hundred lashes if you don’t die of laughter</a:t>
            </a:r>
            <a:r>
              <a:rPr lang="en-US" dirty="0" smtClean="0"/>
              <a:t>”</a:t>
            </a:r>
            <a:endParaRPr lang="en-GB" dirty="0"/>
          </a:p>
        </p:txBody>
      </p:sp>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8" name="Θέση περιεχομένου 5"/>
          <p:cNvPicPr>
            <a:picLocks noChangeAspect="1"/>
          </p:cNvPicPr>
          <p:nvPr/>
        </p:nvPicPr>
        <p:blipFill>
          <a:blip r:embed="rId3" cstate="print"/>
          <a:stretch>
            <a:fillRect/>
          </a:stretch>
        </p:blipFill>
        <p:spPr>
          <a:xfrm>
            <a:off x="4916628" y="1656962"/>
            <a:ext cx="3670639" cy="4782171"/>
          </a:xfrm>
          <a:prstGeom prst="rect">
            <a:avLst/>
          </a:prstGeom>
        </p:spPr>
      </p:pic>
    </p:spTree>
    <p:extLst>
      <p:ext uri="{BB962C8B-B14F-4D97-AF65-F5344CB8AC3E}">
        <p14:creationId xmlns:p14="http://schemas.microsoft.com/office/powerpoint/2010/main" val="342524489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250"/>
                                        <p:tgtEl>
                                          <p:spTgt spid="6">
                                            <p:txEl>
                                              <p:pRg st="1" end="1"/>
                                            </p:txEl>
                                          </p:spTgt>
                                        </p:tgtEl>
                                      </p:cBhvr>
                                    </p:animEffect>
                                    <p:anim calcmode="lin" valueType="num">
                                      <p:cBhvr>
                                        <p:cTn id="32"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1250"/>
                                        <p:tgtEl>
                                          <p:spTgt spid="6">
                                            <p:txEl>
                                              <p:pRg st="2" end="2"/>
                                            </p:txEl>
                                          </p:spTgt>
                                        </p:tgtEl>
                                      </p:cBhvr>
                                    </p:animEffect>
                                    <p:anim calcmode="lin" valueType="num">
                                      <p:cBhvr>
                                        <p:cTn id="39"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0"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lace_de_la_République,_18h50,_une_foule_silencieuse.jpg"/>
          <p:cNvPicPr>
            <a:picLocks noGrp="1" noChangeAspect="1"/>
          </p:cNvPicPr>
          <p:nvPr>
            <p:ph sz="half" idx="1"/>
          </p:nvPr>
        </p:nvPicPr>
        <p:blipFill>
          <a:blip r:embed="rId2" cstate="print"/>
          <a:stretch>
            <a:fillRect/>
          </a:stretch>
        </p:blipFill>
        <p:spPr>
          <a:xfrm>
            <a:off x="683568" y="332656"/>
            <a:ext cx="7931224" cy="2279533"/>
          </a:xfrm>
        </p:spPr>
      </p:pic>
      <p:pic>
        <p:nvPicPr>
          <p:cNvPr id="6" name="5 - Θέση περιεχομένου" descr="Lieu_assassinat_du_policier_Ahmed_Merabet.JPG"/>
          <p:cNvPicPr>
            <a:picLocks noGrp="1" noChangeAspect="1"/>
          </p:cNvPicPr>
          <p:nvPr>
            <p:ph sz="half" idx="2"/>
          </p:nvPr>
        </p:nvPicPr>
        <p:blipFill>
          <a:blip r:embed="rId3" cstate="print"/>
          <a:stretch>
            <a:fillRect/>
          </a:stretch>
        </p:blipFill>
        <p:spPr>
          <a:xfrm>
            <a:off x="755576" y="2729541"/>
            <a:ext cx="3096344" cy="4128459"/>
          </a:xfrm>
        </p:spPr>
      </p:pic>
      <p:pic>
        <p:nvPicPr>
          <p:cNvPr id="7" name="6 - Εικόνα" descr="Charlie_Hebdo_Tout_est_pardonné.jpg"/>
          <p:cNvPicPr>
            <a:picLocks noChangeAspect="1"/>
          </p:cNvPicPr>
          <p:nvPr/>
        </p:nvPicPr>
        <p:blipFill>
          <a:blip r:embed="rId4" cstate="print"/>
          <a:stretch>
            <a:fillRect/>
          </a:stretch>
        </p:blipFill>
        <p:spPr>
          <a:xfrm>
            <a:off x="5364088" y="2729542"/>
            <a:ext cx="3096344" cy="4128458"/>
          </a:xfrm>
          <a:prstGeom prst="rect">
            <a:avLst/>
          </a:prstGeom>
        </p:spPr>
      </p:pic>
    </p:spTree>
    <p:extLst>
      <p:ext uri="{BB962C8B-B14F-4D97-AF65-F5344CB8AC3E}">
        <p14:creationId xmlns:p14="http://schemas.microsoft.com/office/powerpoint/2010/main" val="212949240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57" y="476672"/>
            <a:ext cx="8229600" cy="1143000"/>
          </a:xfrm>
        </p:spPr>
        <p:txBody>
          <a:bodyPr>
            <a:noAutofit/>
          </a:bodyPr>
          <a:lstStyle/>
          <a:p>
            <a:pPr algn="ctr"/>
            <a:r>
              <a:rPr lang="en-US" sz="4000" b="1" dirty="0">
                <a:solidFill>
                  <a:schemeClr val="tx1"/>
                </a:solidFill>
                <a:latin typeface="Times New Roman" panose="02020603050405020304" pitchFamily="18" charset="0"/>
                <a:ea typeface="+mn-ea"/>
                <a:cs typeface="Times New Roman" panose="02020603050405020304" pitchFamily="18" charset="0"/>
              </a:rPr>
              <a:t>Framing of the </a:t>
            </a:r>
            <a:r>
              <a:rPr lang="en-US" sz="4000" b="1" dirty="0" smtClean="0">
                <a:solidFill>
                  <a:schemeClr val="tx1"/>
                </a:solidFill>
                <a:latin typeface="Times New Roman" panose="02020603050405020304" pitchFamily="18" charset="0"/>
                <a:ea typeface="+mn-ea"/>
                <a:cs typeface="Times New Roman" panose="02020603050405020304" pitchFamily="18" charset="0"/>
              </a:rPr>
              <a:t>Media - DC</a:t>
            </a:r>
            <a:endParaRPr lang="en-US" sz="4000" b="1" dirty="0">
              <a:solidFill>
                <a:schemeClr val="tx1"/>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sz="quarter" idx="4"/>
          </p:nvPr>
        </p:nvSpPr>
        <p:spPr>
          <a:xfrm>
            <a:off x="4448708" y="1857540"/>
            <a:ext cx="4247455" cy="4443488"/>
          </a:xfrm>
        </p:spPr>
        <p:txBody>
          <a:bodyPr>
            <a:normAutofit/>
          </a:bodyPr>
          <a:lstStyle/>
          <a:p>
            <a:pPr>
              <a:lnSpc>
                <a:spcPct val="150000"/>
              </a:lnSpc>
            </a:pPr>
            <a:r>
              <a:rPr lang="en-GB" sz="2400" dirty="0" smtClean="0"/>
              <a:t>Perceived </a:t>
            </a:r>
            <a:r>
              <a:rPr lang="en-GB" sz="2400" dirty="0"/>
              <a:t>reality </a:t>
            </a:r>
            <a:endParaRPr lang="en-GB" sz="2400" dirty="0" smtClean="0"/>
          </a:p>
          <a:p>
            <a:pPr>
              <a:lnSpc>
                <a:spcPct val="150000"/>
              </a:lnSpc>
            </a:pPr>
            <a:r>
              <a:rPr lang="en-GB" sz="2400" dirty="0" smtClean="0"/>
              <a:t>DC – Not simply a depiction</a:t>
            </a:r>
          </a:p>
          <a:p>
            <a:pPr>
              <a:lnSpc>
                <a:spcPct val="150000"/>
              </a:lnSpc>
            </a:pPr>
            <a:r>
              <a:rPr lang="en-US" sz="2400" dirty="0" smtClean="0"/>
              <a:t>Several </a:t>
            </a:r>
            <a:r>
              <a:rPr lang="en-US" sz="2400" dirty="0"/>
              <a:t>roots that extend back to the late 1990s</a:t>
            </a:r>
            <a:endParaRPr lang="el-GR" sz="2400" dirty="0" smtClean="0"/>
          </a:p>
          <a:p>
            <a:pPr>
              <a:lnSpc>
                <a:spcPct val="150000"/>
              </a:lnSpc>
            </a:pPr>
            <a:r>
              <a:rPr lang="en-GB" sz="2400" dirty="0" smtClean="0"/>
              <a:t>Discrimination against Muslim</a:t>
            </a:r>
            <a:endParaRPr lang="el-GR" sz="2400" dirty="0" smtClean="0"/>
          </a:p>
          <a:p>
            <a:pPr>
              <a:lnSpc>
                <a:spcPct val="150000"/>
              </a:lnSpc>
            </a:pPr>
            <a:r>
              <a:rPr lang="en-GB" sz="2400" dirty="0" smtClean="0"/>
              <a:t>Al Jazeera &amp; Le Monde</a:t>
            </a:r>
            <a:endParaRPr lang="en-US" sz="2400" dirty="0"/>
          </a:p>
        </p:txBody>
      </p:sp>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5" name="Θέση περιεχομένου 4"/>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618257" y="1857540"/>
            <a:ext cx="3521695" cy="4503573"/>
          </a:xfrm>
        </p:spPr>
      </p:pic>
    </p:spTree>
    <p:extLst>
      <p:ext uri="{BB962C8B-B14F-4D97-AF65-F5344CB8AC3E}">
        <p14:creationId xmlns:p14="http://schemas.microsoft.com/office/powerpoint/2010/main" val="353421568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250"/>
                                        <p:tgtEl>
                                          <p:spTgt spid="6">
                                            <p:txEl>
                                              <p:pRg st="0" end="0"/>
                                            </p:txEl>
                                          </p:spTgt>
                                        </p:tgtEl>
                                      </p:cBhvr>
                                    </p:animEffect>
                                    <p:anim calcmode="lin" valueType="num">
                                      <p:cBhvr>
                                        <p:cTn id="3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250"/>
                                        <p:tgtEl>
                                          <p:spTgt spid="6">
                                            <p:txEl>
                                              <p:pRg st="1" end="1"/>
                                            </p:txEl>
                                          </p:spTgt>
                                        </p:tgtEl>
                                      </p:cBhvr>
                                    </p:animEffect>
                                    <p:anim calcmode="lin" valueType="num">
                                      <p:cBhvr>
                                        <p:cTn id="3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250"/>
                                        <p:tgtEl>
                                          <p:spTgt spid="6">
                                            <p:txEl>
                                              <p:pRg st="2" end="2"/>
                                            </p:txEl>
                                          </p:spTgt>
                                        </p:tgtEl>
                                      </p:cBhvr>
                                    </p:animEffect>
                                    <p:anim calcmode="lin" valueType="num">
                                      <p:cBhvr>
                                        <p:cTn id="46"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1250"/>
                                        <p:tgtEl>
                                          <p:spTgt spid="6">
                                            <p:txEl>
                                              <p:pRg st="3" end="3"/>
                                            </p:txEl>
                                          </p:spTgt>
                                        </p:tgtEl>
                                      </p:cBhvr>
                                    </p:animEffect>
                                    <p:anim calcmode="lin" valueType="num">
                                      <p:cBhvr>
                                        <p:cTn id="53"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4"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1250"/>
                                        <p:tgtEl>
                                          <p:spTgt spid="6">
                                            <p:txEl>
                                              <p:pRg st="4" end="4"/>
                                            </p:txEl>
                                          </p:spTgt>
                                        </p:tgtEl>
                                      </p:cBhvr>
                                    </p:animEffect>
                                    <p:anim calcmode="lin" valueType="num">
                                      <p:cBhvr>
                                        <p:cTn id="60"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1"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080" y="50650"/>
            <a:ext cx="8229600" cy="1143000"/>
          </a:xfrm>
        </p:spPr>
        <p:txBody>
          <a:bodyPr>
            <a:noAutofit/>
          </a:bodyPr>
          <a:lstStyle/>
          <a:p>
            <a:pPr algn="ctr"/>
            <a:r>
              <a:rPr lang="en-GB" sz="4000" b="1" dirty="0" smtClean="0">
                <a:solidFill>
                  <a:schemeClr val="tx1"/>
                </a:solidFill>
                <a:latin typeface="Times New Roman" panose="02020603050405020304" pitchFamily="18" charset="0"/>
                <a:ea typeface="+mn-ea"/>
                <a:cs typeface="Times New Roman" panose="02020603050405020304" pitchFamily="18" charset="0"/>
              </a:rPr>
              <a:t>Diversity of France</a:t>
            </a:r>
            <a:endParaRPr lang="en-US" sz="4000" b="1" dirty="0">
              <a:solidFill>
                <a:schemeClr val="tx1"/>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sz="quarter" idx="4"/>
          </p:nvPr>
        </p:nvSpPr>
        <p:spPr>
          <a:xfrm>
            <a:off x="41425" y="1084176"/>
            <a:ext cx="4247455" cy="4905672"/>
          </a:xfrm>
        </p:spPr>
        <p:txBody>
          <a:bodyPr>
            <a:noAutofit/>
          </a:bodyPr>
          <a:lstStyle/>
          <a:p>
            <a:pPr>
              <a:lnSpc>
                <a:spcPct val="150000"/>
              </a:lnSpc>
            </a:pPr>
            <a:r>
              <a:rPr lang="en-US" sz="2000" dirty="0"/>
              <a:t>Since the mid-19th century, French immigration policy has had two aims: to meet the needs of the labor market by introducing migrant workers, and to compensate French demographic deficits by favoring the permanent installation of foreign </a:t>
            </a:r>
            <a:r>
              <a:rPr lang="en-US" sz="2000" dirty="0" smtClean="0"/>
              <a:t>families…</a:t>
            </a:r>
          </a:p>
          <a:p>
            <a:pPr>
              <a:lnSpc>
                <a:spcPct val="150000"/>
              </a:lnSpc>
            </a:pPr>
            <a:r>
              <a:rPr lang="en-US" sz="2000" dirty="0" smtClean="0"/>
              <a:t>February 2004 </a:t>
            </a:r>
            <a:r>
              <a:rPr lang="en-US" sz="2000" dirty="0" smtClean="0">
                <a:sym typeface="Wingdings" panose="05000000000000000000" pitchFamily="2" charset="2"/>
              </a:rPr>
              <a:t></a:t>
            </a:r>
            <a:r>
              <a:rPr lang="en-US" sz="2000" dirty="0" smtClean="0"/>
              <a:t> </a:t>
            </a:r>
            <a:r>
              <a:rPr lang="en-US" sz="2000" dirty="0"/>
              <a:t>France adopted a law banning the wearing of ostentatious religious symbols in public schools. </a:t>
            </a:r>
          </a:p>
        </p:txBody>
      </p:sp>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5" name="Θέση περιεχομένου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288880" y="1844824"/>
            <a:ext cx="4716040" cy="3651316"/>
          </a:xfrm>
        </p:spPr>
      </p:pic>
    </p:spTree>
    <p:extLst>
      <p:ext uri="{BB962C8B-B14F-4D97-AF65-F5344CB8AC3E}">
        <p14:creationId xmlns:p14="http://schemas.microsoft.com/office/powerpoint/2010/main" val="48875600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250"/>
                                        <p:tgtEl>
                                          <p:spTgt spid="6">
                                            <p:txEl>
                                              <p:pRg st="0" end="0"/>
                                            </p:txEl>
                                          </p:spTgt>
                                        </p:tgtEl>
                                      </p:cBhvr>
                                    </p:animEffect>
                                    <p:anim calcmode="lin" valueType="num">
                                      <p:cBhvr>
                                        <p:cTn id="3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250"/>
                                        <p:tgtEl>
                                          <p:spTgt spid="6">
                                            <p:txEl>
                                              <p:pRg st="1" end="1"/>
                                            </p:txEl>
                                          </p:spTgt>
                                        </p:tgtEl>
                                      </p:cBhvr>
                                    </p:animEffect>
                                    <p:anim calcmode="lin" valueType="num">
                                      <p:cBhvr>
                                        <p:cTn id="3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8" name="Θέση περιεχομένου 7"/>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1187624" y="836712"/>
            <a:ext cx="7139136" cy="5570478"/>
          </a:xfrm>
        </p:spPr>
      </p:pic>
    </p:spTree>
    <p:extLst>
      <p:ext uri="{BB962C8B-B14F-4D97-AF65-F5344CB8AC3E}">
        <p14:creationId xmlns:p14="http://schemas.microsoft.com/office/powerpoint/2010/main" val="343257057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90"/>
                                          </p:val>
                                        </p:tav>
                                        <p:tav tm="100000">
                                          <p:val>
                                            <p:fltVal val="0"/>
                                          </p:val>
                                        </p:tav>
                                      </p:tavLst>
                                    </p:anim>
                                    <p:animEffect transition="in" filter="fade">
                                      <p:cBhvr>
                                        <p:cTn id="1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57" y="476672"/>
            <a:ext cx="8229600" cy="1143000"/>
          </a:xfrm>
        </p:spPr>
        <p:txBody>
          <a:bodyPr>
            <a:noAutofit/>
          </a:bodyPr>
          <a:lstStyle/>
          <a:p>
            <a:pPr algn="ctr"/>
            <a:r>
              <a:rPr lang="en-US" sz="4000" b="1" dirty="0">
                <a:solidFill>
                  <a:schemeClr val="tx1"/>
                </a:solidFill>
                <a:latin typeface="Times New Roman" panose="02020603050405020304" pitchFamily="18" charset="0"/>
                <a:ea typeface="+mn-ea"/>
                <a:cs typeface="Times New Roman" panose="02020603050405020304" pitchFamily="18" charset="0"/>
              </a:rPr>
              <a:t>Framing of the </a:t>
            </a:r>
            <a:r>
              <a:rPr lang="en-US" sz="4000" b="1" dirty="0" smtClean="0">
                <a:solidFill>
                  <a:schemeClr val="tx1"/>
                </a:solidFill>
                <a:latin typeface="Times New Roman" panose="02020603050405020304" pitchFamily="18" charset="0"/>
                <a:ea typeface="+mn-ea"/>
                <a:cs typeface="Times New Roman" panose="02020603050405020304" pitchFamily="18" charset="0"/>
              </a:rPr>
              <a:t>Media - CH</a:t>
            </a:r>
            <a:endParaRPr lang="en-US" sz="4000" b="1" dirty="0">
              <a:solidFill>
                <a:schemeClr val="tx1"/>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sz="quarter" idx="4"/>
          </p:nvPr>
        </p:nvSpPr>
        <p:spPr>
          <a:xfrm>
            <a:off x="179512" y="1923311"/>
            <a:ext cx="4247455" cy="4443488"/>
          </a:xfrm>
        </p:spPr>
        <p:txBody>
          <a:bodyPr>
            <a:normAutofit/>
          </a:bodyPr>
          <a:lstStyle/>
          <a:p>
            <a:pPr>
              <a:lnSpc>
                <a:spcPct val="150000"/>
              </a:lnSpc>
            </a:pPr>
            <a:r>
              <a:rPr lang="en-US" sz="2400" dirty="0"/>
              <a:t>As an Attack Against Freedom of Speech </a:t>
            </a:r>
            <a:r>
              <a:rPr lang="en-US" sz="2400" dirty="0" smtClean="0"/>
              <a:t>Laws/Rights</a:t>
            </a:r>
          </a:p>
          <a:p>
            <a:pPr>
              <a:lnSpc>
                <a:spcPct val="150000"/>
              </a:lnSpc>
            </a:pPr>
            <a:r>
              <a:rPr lang="en-US" sz="2400" dirty="0"/>
              <a:t>As an Integral Part of </a:t>
            </a:r>
            <a:r>
              <a:rPr lang="en-US" sz="2400" dirty="0" smtClean="0"/>
              <a:t>Democracy</a:t>
            </a:r>
            <a:endParaRPr lang="en-US" sz="2400" dirty="0"/>
          </a:p>
          <a:p>
            <a:pPr>
              <a:lnSpc>
                <a:spcPct val="150000"/>
              </a:lnSpc>
            </a:pPr>
            <a:r>
              <a:rPr lang="en-US" sz="2400" dirty="0"/>
              <a:t>As an Act of </a:t>
            </a:r>
            <a:r>
              <a:rPr lang="en-US" sz="2400" dirty="0" smtClean="0"/>
              <a:t>Terrorism</a:t>
            </a:r>
          </a:p>
          <a:p>
            <a:pPr>
              <a:lnSpc>
                <a:spcPct val="150000"/>
              </a:lnSpc>
            </a:pPr>
            <a:r>
              <a:rPr lang="en-US" sz="2400" dirty="0"/>
              <a:t>“Je </a:t>
            </a:r>
            <a:r>
              <a:rPr lang="en-US" sz="2400" dirty="0" err="1"/>
              <a:t>suis</a:t>
            </a:r>
            <a:r>
              <a:rPr lang="en-US" sz="2400" dirty="0"/>
              <a:t> Charlie” as a Global Rallying </a:t>
            </a:r>
            <a:r>
              <a:rPr lang="en-US" sz="2400" dirty="0" smtClean="0"/>
              <a:t>Call</a:t>
            </a:r>
            <a:endParaRPr lang="en-US" sz="2400" dirty="0"/>
          </a:p>
        </p:txBody>
      </p:sp>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4" name="Θέση περιεχομένου 3"/>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4585877" y="1923311"/>
            <a:ext cx="4261980" cy="4270176"/>
          </a:xfrm>
        </p:spPr>
      </p:pic>
    </p:spTree>
    <p:extLst>
      <p:ext uri="{BB962C8B-B14F-4D97-AF65-F5344CB8AC3E}">
        <p14:creationId xmlns:p14="http://schemas.microsoft.com/office/powerpoint/2010/main" val="736204840"/>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250"/>
                                        <p:tgtEl>
                                          <p:spTgt spid="6">
                                            <p:txEl>
                                              <p:pRg st="0" end="0"/>
                                            </p:txEl>
                                          </p:spTgt>
                                        </p:tgtEl>
                                      </p:cBhvr>
                                    </p:animEffect>
                                    <p:anim calcmode="lin" valueType="num">
                                      <p:cBhvr>
                                        <p:cTn id="3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250"/>
                                        <p:tgtEl>
                                          <p:spTgt spid="6">
                                            <p:txEl>
                                              <p:pRg st="1" end="1"/>
                                            </p:txEl>
                                          </p:spTgt>
                                        </p:tgtEl>
                                      </p:cBhvr>
                                    </p:animEffect>
                                    <p:anim calcmode="lin" valueType="num">
                                      <p:cBhvr>
                                        <p:cTn id="3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250"/>
                                        <p:tgtEl>
                                          <p:spTgt spid="6">
                                            <p:txEl>
                                              <p:pRg st="2" end="2"/>
                                            </p:txEl>
                                          </p:spTgt>
                                        </p:tgtEl>
                                      </p:cBhvr>
                                    </p:animEffect>
                                    <p:anim calcmode="lin" valueType="num">
                                      <p:cBhvr>
                                        <p:cTn id="46"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1250"/>
                                        <p:tgtEl>
                                          <p:spTgt spid="6">
                                            <p:txEl>
                                              <p:pRg st="3" end="3"/>
                                            </p:txEl>
                                          </p:spTgt>
                                        </p:tgtEl>
                                      </p:cBhvr>
                                    </p:animEffect>
                                    <p:anim calcmode="lin" valueType="num">
                                      <p:cBhvr>
                                        <p:cTn id="53"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4"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ctr"/>
            <a:r>
              <a:rPr lang="en-GB" sz="4900" b="1" dirty="0">
                <a:solidFill>
                  <a:schemeClr val="tx1"/>
                </a:solidFill>
                <a:latin typeface="Times New Roman" panose="02020603050405020304" pitchFamily="18" charset="0"/>
                <a:cs typeface="Times New Roman" panose="02020603050405020304" pitchFamily="18" charset="0"/>
              </a:rPr>
              <a:t>Reactions to the </a:t>
            </a:r>
            <a:r>
              <a:rPr lang="en-GB" sz="4900" b="1" dirty="0" smtClean="0">
                <a:solidFill>
                  <a:schemeClr val="tx1"/>
                </a:solidFill>
                <a:latin typeface="Times New Roman" panose="02020603050405020304" pitchFamily="18" charset="0"/>
                <a:cs typeface="Times New Roman" panose="02020603050405020304" pitchFamily="18" charset="0"/>
              </a:rPr>
              <a:t>incidents - DC</a:t>
            </a:r>
            <a:endParaRPr lang="en-GB" sz="49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40424" y="1928369"/>
            <a:ext cx="4464496" cy="4929631"/>
          </a:xfrm>
        </p:spPr>
        <p:txBody>
          <a:bodyPr>
            <a:normAutofit fontScale="70000" lnSpcReduction="20000"/>
          </a:bodyPr>
          <a:lstStyle/>
          <a:p>
            <a:pPr>
              <a:lnSpc>
                <a:spcPct val="120000"/>
              </a:lnSpc>
            </a:pPr>
            <a:r>
              <a:rPr lang="en-GB" sz="3400" dirty="0"/>
              <a:t>Muslim countries </a:t>
            </a:r>
            <a:r>
              <a:rPr lang="en-GB" sz="3400" dirty="0" smtClean="0"/>
              <a:t>petitioned the Danish</a:t>
            </a:r>
            <a:endParaRPr lang="en-GB" sz="3400" dirty="0"/>
          </a:p>
          <a:p>
            <a:pPr>
              <a:lnSpc>
                <a:spcPct val="120000"/>
              </a:lnSpc>
            </a:pPr>
            <a:r>
              <a:rPr lang="en-US" sz="3400" dirty="0" smtClean="0"/>
              <a:t>The </a:t>
            </a:r>
            <a:r>
              <a:rPr lang="en-US" sz="3400" dirty="0"/>
              <a:t>Danish embassy in </a:t>
            </a:r>
            <a:r>
              <a:rPr lang="en-US" sz="3400" dirty="0" smtClean="0"/>
              <a:t>Lebanon</a:t>
            </a:r>
            <a:endParaRPr lang="en-US" sz="3400" dirty="0"/>
          </a:p>
          <a:p>
            <a:pPr>
              <a:lnSpc>
                <a:spcPct val="120000"/>
              </a:lnSpc>
            </a:pPr>
            <a:r>
              <a:rPr lang="en-US" sz="3400" dirty="0" smtClean="0"/>
              <a:t>Somali man </a:t>
            </a:r>
            <a:r>
              <a:rPr lang="en-US" sz="3400" dirty="0" err="1" smtClean="0"/>
              <a:t>vs</a:t>
            </a:r>
            <a:r>
              <a:rPr lang="en-US" sz="3400" dirty="0" smtClean="0"/>
              <a:t> Kurt </a:t>
            </a:r>
            <a:r>
              <a:rPr lang="en-US" sz="3400" dirty="0" err="1" smtClean="0"/>
              <a:t>Westergaard</a:t>
            </a:r>
            <a:r>
              <a:rPr lang="en-US" sz="3400" dirty="0" smtClean="0"/>
              <a:t> (2010)</a:t>
            </a:r>
          </a:p>
          <a:p>
            <a:pPr>
              <a:lnSpc>
                <a:spcPct val="120000"/>
              </a:lnSpc>
            </a:pPr>
            <a:r>
              <a:rPr lang="en-US" sz="3400" dirty="0"/>
              <a:t>“I don’t think that a cartoon is worth a single human life. But the dilemma for every one of us is what do you do when other people think that way</a:t>
            </a:r>
            <a:r>
              <a:rPr lang="en-US" sz="3400" dirty="0" smtClean="0"/>
              <a:t>?” (KW)</a:t>
            </a:r>
            <a:endParaRPr lang="el-GR" sz="3400" dirty="0" smtClean="0"/>
          </a:p>
          <a:p>
            <a:pPr>
              <a:lnSpc>
                <a:spcPct val="120000"/>
              </a:lnSpc>
            </a:pPr>
            <a:endParaRPr lang="en-GB" sz="3000" dirty="0" smtClean="0"/>
          </a:p>
          <a:p>
            <a:pPr>
              <a:lnSpc>
                <a:spcPct val="120000"/>
              </a:lnSpc>
            </a:pPr>
            <a:endParaRPr lang="en-US" sz="3000" dirty="0" smtClean="0"/>
          </a:p>
          <a:p>
            <a:pPr marL="0" indent="0">
              <a:lnSpc>
                <a:spcPct val="120000"/>
              </a:lnSpc>
              <a:buNone/>
            </a:pPr>
            <a:endParaRPr lang="el-GR" sz="3000" dirty="0" smtClean="0"/>
          </a:p>
          <a:p>
            <a:endParaRPr lang="en-US" dirty="0"/>
          </a:p>
        </p:txBody>
      </p:sp>
      <p:sp>
        <p:nvSpPr>
          <p:cNvPr id="8"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5" name="Θέση περιεχομένου 4">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37592" y="1939011"/>
            <a:ext cx="4402832" cy="4061612"/>
          </a:xfrm>
        </p:spPr>
      </p:pic>
    </p:spTree>
    <p:extLst>
      <p:ext uri="{BB962C8B-B14F-4D97-AF65-F5344CB8AC3E}">
        <p14:creationId xmlns:p14="http://schemas.microsoft.com/office/powerpoint/2010/main" val="311492536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1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1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ctr"/>
            <a:r>
              <a:rPr lang="en-GB" sz="4900" b="1" dirty="0">
                <a:solidFill>
                  <a:schemeClr val="tx1">
                    <a:lumMod val="75000"/>
                    <a:lumOff val="25000"/>
                  </a:schemeClr>
                </a:solidFill>
                <a:latin typeface="Times New Roman" panose="02020603050405020304" pitchFamily="18" charset="0"/>
                <a:cs typeface="Times New Roman" panose="02020603050405020304" pitchFamily="18" charset="0"/>
              </a:rPr>
              <a:t>Objectives of the presentation</a:t>
            </a:r>
            <a:endParaRPr lang="en-US" sz="49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51520" y="1988840"/>
            <a:ext cx="4536504" cy="4464496"/>
          </a:xfrm>
        </p:spPr>
        <p:txBody>
          <a:bodyPr>
            <a:normAutofit/>
          </a:bodyPr>
          <a:lstStyle/>
          <a:p>
            <a:pPr>
              <a:lnSpc>
                <a:spcPct val="150000"/>
              </a:lnSpc>
            </a:pPr>
            <a:r>
              <a:rPr lang="en-GB" dirty="0" smtClean="0"/>
              <a:t>Freedom </a:t>
            </a:r>
            <a:r>
              <a:rPr lang="en-GB" dirty="0"/>
              <a:t>of the </a:t>
            </a:r>
            <a:r>
              <a:rPr lang="en-GB" dirty="0" smtClean="0"/>
              <a:t>media</a:t>
            </a:r>
          </a:p>
          <a:p>
            <a:pPr>
              <a:lnSpc>
                <a:spcPct val="150000"/>
              </a:lnSpc>
            </a:pPr>
            <a:r>
              <a:rPr lang="en-GB" dirty="0" smtClean="0"/>
              <a:t>Picturing Muhammad</a:t>
            </a:r>
            <a:endParaRPr lang="el-GR" sz="2800" dirty="0" smtClean="0">
              <a:latin typeface="Times New Roman" panose="02020603050405020304" pitchFamily="18" charset="0"/>
              <a:cs typeface="Times New Roman" panose="02020603050405020304" pitchFamily="18" charset="0"/>
            </a:endParaRPr>
          </a:p>
          <a:p>
            <a:pPr>
              <a:lnSpc>
                <a:spcPct val="150000"/>
              </a:lnSpc>
            </a:pPr>
            <a:r>
              <a:rPr lang="en-GB" dirty="0" smtClean="0"/>
              <a:t>The Danish Cartoon</a:t>
            </a:r>
          </a:p>
          <a:p>
            <a:pPr>
              <a:lnSpc>
                <a:spcPct val="150000"/>
              </a:lnSpc>
            </a:pPr>
            <a:r>
              <a:rPr lang="en-GB" sz="2800" dirty="0" smtClean="0">
                <a:latin typeface="Times New Roman" panose="02020603050405020304" pitchFamily="18" charset="0"/>
                <a:cs typeface="Times New Roman" panose="02020603050405020304" pitchFamily="18" charset="0"/>
              </a:rPr>
              <a:t>Charlie </a:t>
            </a:r>
            <a:r>
              <a:rPr lang="en-GB" sz="2800" dirty="0" err="1" smtClean="0">
                <a:latin typeface="Times New Roman" panose="02020603050405020304" pitchFamily="18" charset="0"/>
                <a:cs typeface="Times New Roman" panose="02020603050405020304" pitchFamily="18" charset="0"/>
              </a:rPr>
              <a:t>Hebdo</a:t>
            </a:r>
            <a:endParaRPr lang="en-US" sz="28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1988840"/>
            <a:ext cx="4320479" cy="4320480"/>
          </a:xfrm>
        </p:spPr>
      </p:pic>
      <p:sp>
        <p:nvSpPr>
          <p:cNvPr id="5"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756050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1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2137"/>
            <a:ext cx="8229600" cy="1143000"/>
          </a:xfrm>
        </p:spPr>
        <p:txBody>
          <a:bodyPr>
            <a:noAutofit/>
          </a:bodyPr>
          <a:lstStyle/>
          <a:p>
            <a:pPr algn="ctr"/>
            <a:r>
              <a:rPr lang="en-US" sz="4000" b="1" dirty="0">
                <a:solidFill>
                  <a:schemeClr val="tx1"/>
                </a:solidFill>
                <a:latin typeface="Times New Roman" panose="02020603050405020304" pitchFamily="18" charset="0"/>
                <a:ea typeface="+mn-ea"/>
                <a:cs typeface="Times New Roman" panose="02020603050405020304" pitchFamily="18" charset="0"/>
              </a:rPr>
              <a:t>Reactions to the </a:t>
            </a:r>
            <a:r>
              <a:rPr lang="en-US" sz="4000" b="1" dirty="0" smtClean="0">
                <a:solidFill>
                  <a:schemeClr val="tx1"/>
                </a:solidFill>
                <a:latin typeface="Times New Roman" panose="02020603050405020304" pitchFamily="18" charset="0"/>
                <a:ea typeface="+mn-ea"/>
                <a:cs typeface="Times New Roman" panose="02020603050405020304" pitchFamily="18" charset="0"/>
              </a:rPr>
              <a:t>incidents - </a:t>
            </a:r>
            <a:r>
              <a:rPr lang="en-US" sz="4000" b="1" dirty="0">
                <a:solidFill>
                  <a:schemeClr val="tx1"/>
                </a:solidFill>
                <a:latin typeface="Times New Roman" panose="02020603050405020304" pitchFamily="18" charset="0"/>
                <a:ea typeface="+mn-ea"/>
                <a:cs typeface="Times New Roman" panose="02020603050405020304" pitchFamily="18" charset="0"/>
              </a:rPr>
              <a:t>CH</a:t>
            </a:r>
          </a:p>
        </p:txBody>
      </p:sp>
      <p:sp>
        <p:nvSpPr>
          <p:cNvPr id="6" name="Content Placeholder 5"/>
          <p:cNvSpPr>
            <a:spLocks noGrp="1"/>
          </p:cNvSpPr>
          <p:nvPr>
            <p:ph sz="quarter" idx="4"/>
          </p:nvPr>
        </p:nvSpPr>
        <p:spPr>
          <a:xfrm>
            <a:off x="22085" y="1483353"/>
            <a:ext cx="4973633" cy="4808302"/>
          </a:xfrm>
        </p:spPr>
        <p:txBody>
          <a:bodyPr>
            <a:noAutofit/>
          </a:bodyPr>
          <a:lstStyle/>
          <a:p>
            <a:pPr>
              <a:lnSpc>
                <a:spcPct val="150000"/>
              </a:lnSpc>
            </a:pPr>
            <a:r>
              <a:rPr lang="en-GB" sz="2100" dirty="0" smtClean="0"/>
              <a:t>Condolences </a:t>
            </a:r>
            <a:endParaRPr lang="el-GR" sz="2100" dirty="0" smtClean="0"/>
          </a:p>
          <a:p>
            <a:pPr>
              <a:lnSpc>
                <a:spcPct val="150000"/>
              </a:lnSpc>
            </a:pPr>
            <a:r>
              <a:rPr lang="en-GB" sz="2100" dirty="0"/>
              <a:t>#</a:t>
            </a:r>
            <a:r>
              <a:rPr lang="en-GB" sz="2100" dirty="0" err="1" smtClean="0"/>
              <a:t>JeSuisCharlie</a:t>
            </a:r>
            <a:r>
              <a:rPr lang="en-GB" sz="2100" dirty="0"/>
              <a:t> vs. #</a:t>
            </a:r>
            <a:r>
              <a:rPr lang="en-GB" sz="2100" dirty="0" err="1"/>
              <a:t>JeNeSuisPasCharlie</a:t>
            </a:r>
            <a:r>
              <a:rPr lang="en-GB" sz="2100" dirty="0"/>
              <a:t> </a:t>
            </a:r>
            <a:endParaRPr lang="en-GB" sz="2100" dirty="0" smtClean="0"/>
          </a:p>
          <a:p>
            <a:pPr>
              <a:lnSpc>
                <a:spcPct val="150000"/>
              </a:lnSpc>
            </a:pPr>
            <a:r>
              <a:rPr lang="en-US" sz="2100" dirty="0" smtClean="0"/>
              <a:t>“The </a:t>
            </a:r>
            <a:r>
              <a:rPr lang="en-US" sz="2100" dirty="0"/>
              <a:t>European Union stands beside France after this appalling act. It is a brutal attack against our fundamental values and against the freedom of expression, a pillar of our democracy. The fight against terrorism in all its forms must continue unabated</a:t>
            </a:r>
            <a:r>
              <a:rPr lang="en-US" sz="2100" dirty="0" smtClean="0"/>
              <a:t>.” (Donald Tusk)</a:t>
            </a:r>
            <a:endParaRPr lang="el-GR" sz="2100" dirty="0" smtClean="0"/>
          </a:p>
        </p:txBody>
      </p:sp>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9" name="Θέση περιεχομένου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092760" y="1398962"/>
            <a:ext cx="3815118" cy="4977083"/>
          </a:xfrm>
        </p:spPr>
      </p:pic>
    </p:spTree>
    <p:extLst>
      <p:ext uri="{BB962C8B-B14F-4D97-AF65-F5344CB8AC3E}">
        <p14:creationId xmlns:p14="http://schemas.microsoft.com/office/powerpoint/2010/main" val="85520820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250"/>
                                        <p:tgtEl>
                                          <p:spTgt spid="6">
                                            <p:txEl>
                                              <p:pRg st="0" end="0"/>
                                            </p:txEl>
                                          </p:spTgt>
                                        </p:tgtEl>
                                      </p:cBhvr>
                                    </p:animEffect>
                                    <p:anim calcmode="lin" valueType="num">
                                      <p:cBhvr>
                                        <p:cTn id="3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250"/>
                                        <p:tgtEl>
                                          <p:spTgt spid="6">
                                            <p:txEl>
                                              <p:pRg st="1" end="1"/>
                                            </p:txEl>
                                          </p:spTgt>
                                        </p:tgtEl>
                                      </p:cBhvr>
                                    </p:animEffect>
                                    <p:anim calcmode="lin" valueType="num">
                                      <p:cBhvr>
                                        <p:cTn id="3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250"/>
                                        <p:tgtEl>
                                          <p:spTgt spid="6">
                                            <p:txEl>
                                              <p:pRg st="2" end="2"/>
                                            </p:txEl>
                                          </p:spTgt>
                                        </p:tgtEl>
                                      </p:cBhvr>
                                    </p:animEffect>
                                    <p:anim calcmode="lin" valueType="num">
                                      <p:cBhvr>
                                        <p:cTn id="46"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2" y="116632"/>
            <a:ext cx="8229600" cy="1143000"/>
          </a:xfrm>
        </p:spPr>
        <p:txBody>
          <a:bodyPr>
            <a:noAutofit/>
          </a:bodyPr>
          <a:lstStyle/>
          <a:p>
            <a:pPr algn="ctr"/>
            <a:r>
              <a:rPr lang="en-US" sz="4000" b="1" dirty="0">
                <a:solidFill>
                  <a:schemeClr val="tx1"/>
                </a:solidFill>
                <a:latin typeface="Times New Roman" panose="02020603050405020304" pitchFamily="18" charset="0"/>
                <a:ea typeface="+mn-ea"/>
                <a:cs typeface="Times New Roman" panose="02020603050405020304" pitchFamily="18" charset="0"/>
              </a:rPr>
              <a:t>Reactions to the </a:t>
            </a:r>
            <a:r>
              <a:rPr lang="en-US" sz="4000" b="1" dirty="0" smtClean="0">
                <a:solidFill>
                  <a:schemeClr val="tx1"/>
                </a:solidFill>
                <a:latin typeface="Times New Roman" panose="02020603050405020304" pitchFamily="18" charset="0"/>
                <a:ea typeface="+mn-ea"/>
                <a:cs typeface="Times New Roman" panose="02020603050405020304" pitchFamily="18" charset="0"/>
              </a:rPr>
              <a:t>incidents - </a:t>
            </a:r>
            <a:r>
              <a:rPr lang="en-US" sz="4000" b="1" dirty="0">
                <a:solidFill>
                  <a:schemeClr val="tx1"/>
                </a:solidFill>
                <a:latin typeface="Times New Roman" panose="02020603050405020304" pitchFamily="18" charset="0"/>
                <a:ea typeface="+mn-ea"/>
                <a:cs typeface="Times New Roman" panose="02020603050405020304" pitchFamily="18" charset="0"/>
              </a:rPr>
              <a:t>CH</a:t>
            </a:r>
          </a:p>
        </p:txBody>
      </p:sp>
      <p:sp>
        <p:nvSpPr>
          <p:cNvPr id="6" name="Content Placeholder 5"/>
          <p:cNvSpPr>
            <a:spLocks noGrp="1"/>
          </p:cNvSpPr>
          <p:nvPr>
            <p:ph sz="quarter" idx="4"/>
          </p:nvPr>
        </p:nvSpPr>
        <p:spPr>
          <a:xfrm>
            <a:off x="3941603" y="1344320"/>
            <a:ext cx="4973633" cy="5110145"/>
          </a:xfrm>
        </p:spPr>
        <p:txBody>
          <a:bodyPr>
            <a:noAutofit/>
          </a:bodyPr>
          <a:lstStyle/>
          <a:p>
            <a:pPr>
              <a:lnSpc>
                <a:spcPct val="150000"/>
              </a:lnSpc>
            </a:pPr>
            <a:r>
              <a:rPr lang="en-GB" sz="2100" dirty="0" smtClean="0"/>
              <a:t>November </a:t>
            </a:r>
            <a:r>
              <a:rPr lang="el-GR" sz="2100" dirty="0" smtClean="0"/>
              <a:t>16, 2015 </a:t>
            </a:r>
            <a:r>
              <a:rPr lang="el-GR" sz="2100" dirty="0" smtClean="0">
                <a:sym typeface="Wingdings" panose="05000000000000000000" pitchFamily="2" charset="2"/>
              </a:rPr>
              <a:t> </a:t>
            </a:r>
            <a:r>
              <a:rPr lang="en-US" sz="2100" dirty="0">
                <a:sym typeface="Wingdings" panose="05000000000000000000" pitchFamily="2" charset="2"/>
              </a:rPr>
              <a:t>Declaring that "France is at war," President Francois </a:t>
            </a:r>
            <a:r>
              <a:rPr lang="en-US" sz="2100" dirty="0" err="1">
                <a:sym typeface="Wingdings" panose="05000000000000000000" pitchFamily="2" charset="2"/>
              </a:rPr>
              <a:t>Hollande</a:t>
            </a:r>
            <a:endParaRPr lang="el-GR" sz="2100" dirty="0" smtClean="0"/>
          </a:p>
          <a:p>
            <a:pPr>
              <a:lnSpc>
                <a:spcPct val="150000"/>
              </a:lnSpc>
            </a:pPr>
            <a:r>
              <a:rPr lang="en-US" sz="2100" dirty="0" smtClean="0"/>
              <a:t>Even </a:t>
            </a:r>
            <a:r>
              <a:rPr lang="en-US" sz="2100" dirty="0"/>
              <a:t>the use of the word “war” has created discomfort. Both the Germans and the Italians have studiously avoided using it, even as they pledge their full support to Paris. In France and elsewhere, commentators and intellectuals have taken issue with it.)</a:t>
            </a:r>
            <a:endParaRPr lang="el-GR" sz="2100" dirty="0" smtClean="0"/>
          </a:p>
        </p:txBody>
      </p:sp>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4" name="Θέση περιεχομένου 3"/>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544" y="1484784"/>
            <a:ext cx="3240360" cy="4969682"/>
          </a:xfrm>
        </p:spPr>
      </p:pic>
    </p:spTree>
    <p:extLst>
      <p:ext uri="{BB962C8B-B14F-4D97-AF65-F5344CB8AC3E}">
        <p14:creationId xmlns:p14="http://schemas.microsoft.com/office/powerpoint/2010/main" val="762782747"/>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250"/>
                                        <p:tgtEl>
                                          <p:spTgt spid="6">
                                            <p:txEl>
                                              <p:pRg st="0" end="0"/>
                                            </p:txEl>
                                          </p:spTgt>
                                        </p:tgtEl>
                                      </p:cBhvr>
                                    </p:animEffect>
                                    <p:anim calcmode="lin" valueType="num">
                                      <p:cBhvr>
                                        <p:cTn id="3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250"/>
                                        <p:tgtEl>
                                          <p:spTgt spid="6">
                                            <p:txEl>
                                              <p:pRg st="1" end="1"/>
                                            </p:txEl>
                                          </p:spTgt>
                                        </p:tgtEl>
                                      </p:cBhvr>
                                    </p:animEffect>
                                    <p:anim calcmode="lin" valueType="num">
                                      <p:cBhvr>
                                        <p:cTn id="3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noAutofit/>
          </a:bodyPr>
          <a:lstStyle/>
          <a:p>
            <a:pPr algn="ctr"/>
            <a:r>
              <a:rPr lang="en-US" sz="4000" b="1" dirty="0" smtClean="0">
                <a:solidFill>
                  <a:schemeClr val="tx1"/>
                </a:solidFill>
                <a:latin typeface="Times New Roman" panose="02020603050405020304" pitchFamily="18" charset="0"/>
                <a:ea typeface="+mn-ea"/>
                <a:cs typeface="Times New Roman" panose="02020603050405020304" pitchFamily="18" charset="0"/>
              </a:rPr>
              <a:t>The Debate</a:t>
            </a:r>
            <a:endParaRPr lang="en-US" sz="4000" b="1" dirty="0">
              <a:solidFill>
                <a:schemeClr val="tx1"/>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sz="quarter" idx="4"/>
          </p:nvPr>
        </p:nvSpPr>
        <p:spPr>
          <a:xfrm>
            <a:off x="578532" y="1567360"/>
            <a:ext cx="4000872" cy="4443488"/>
          </a:xfrm>
        </p:spPr>
        <p:txBody>
          <a:bodyPr>
            <a:normAutofit/>
          </a:bodyPr>
          <a:lstStyle/>
          <a:p>
            <a:pPr>
              <a:lnSpc>
                <a:spcPct val="150000"/>
              </a:lnSpc>
            </a:pPr>
            <a:r>
              <a:rPr lang="en-GB" sz="2400" dirty="0" smtClean="0"/>
              <a:t>Freedom of Belief  &amp; Expression</a:t>
            </a:r>
          </a:p>
          <a:p>
            <a:pPr>
              <a:lnSpc>
                <a:spcPct val="150000"/>
              </a:lnSpc>
            </a:pPr>
            <a:r>
              <a:rPr lang="en-GB" sz="2400" dirty="0" smtClean="0"/>
              <a:t>Blasphemy</a:t>
            </a:r>
          </a:p>
          <a:p>
            <a:pPr>
              <a:lnSpc>
                <a:spcPct val="150000"/>
              </a:lnSpc>
            </a:pPr>
            <a:r>
              <a:rPr lang="en-GB" sz="2400" dirty="0" smtClean="0"/>
              <a:t>Hate speech</a:t>
            </a:r>
            <a:endParaRPr lang="el-GR" sz="2400" dirty="0" smtClean="0"/>
          </a:p>
          <a:p>
            <a:pPr>
              <a:lnSpc>
                <a:spcPct val="150000"/>
              </a:lnSpc>
            </a:pPr>
            <a:r>
              <a:rPr lang="en-GB" sz="2400" dirty="0" smtClean="0"/>
              <a:t>Terrorism</a:t>
            </a:r>
            <a:endParaRPr lang="el-GR" sz="2400" dirty="0" smtClean="0"/>
          </a:p>
          <a:p>
            <a:pPr>
              <a:lnSpc>
                <a:spcPct val="150000"/>
              </a:lnSpc>
            </a:pPr>
            <a:r>
              <a:rPr lang="en-GB" sz="2400" dirty="0" smtClean="0"/>
              <a:t>Security</a:t>
            </a:r>
          </a:p>
          <a:p>
            <a:pPr>
              <a:lnSpc>
                <a:spcPct val="150000"/>
              </a:lnSpc>
            </a:pPr>
            <a:r>
              <a:rPr lang="en-GB" sz="2400" dirty="0" smtClean="0"/>
              <a:t>Fear</a:t>
            </a:r>
            <a:endParaRPr lang="en-US" sz="2400" dirty="0"/>
          </a:p>
        </p:txBody>
      </p:sp>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9" name="Θέση περιεχομένου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199979" y="1440972"/>
            <a:ext cx="4456882" cy="4846860"/>
          </a:xfrm>
        </p:spPr>
      </p:pic>
    </p:spTree>
    <p:extLst>
      <p:ext uri="{BB962C8B-B14F-4D97-AF65-F5344CB8AC3E}">
        <p14:creationId xmlns:p14="http://schemas.microsoft.com/office/powerpoint/2010/main" val="116386269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250"/>
                                        <p:tgtEl>
                                          <p:spTgt spid="6">
                                            <p:txEl>
                                              <p:pRg st="0" end="0"/>
                                            </p:txEl>
                                          </p:spTgt>
                                        </p:tgtEl>
                                      </p:cBhvr>
                                    </p:animEffect>
                                    <p:anim calcmode="lin" valueType="num">
                                      <p:cBhvr>
                                        <p:cTn id="3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250"/>
                                        <p:tgtEl>
                                          <p:spTgt spid="6">
                                            <p:txEl>
                                              <p:pRg st="1" end="1"/>
                                            </p:txEl>
                                          </p:spTgt>
                                        </p:tgtEl>
                                      </p:cBhvr>
                                    </p:animEffect>
                                    <p:anim calcmode="lin" valueType="num">
                                      <p:cBhvr>
                                        <p:cTn id="3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250"/>
                                        <p:tgtEl>
                                          <p:spTgt spid="6">
                                            <p:txEl>
                                              <p:pRg st="2" end="2"/>
                                            </p:txEl>
                                          </p:spTgt>
                                        </p:tgtEl>
                                      </p:cBhvr>
                                    </p:animEffect>
                                    <p:anim calcmode="lin" valueType="num">
                                      <p:cBhvr>
                                        <p:cTn id="46"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1250"/>
                                        <p:tgtEl>
                                          <p:spTgt spid="6">
                                            <p:txEl>
                                              <p:pRg st="3" end="3"/>
                                            </p:txEl>
                                          </p:spTgt>
                                        </p:tgtEl>
                                      </p:cBhvr>
                                    </p:animEffect>
                                    <p:anim calcmode="lin" valueType="num">
                                      <p:cBhvr>
                                        <p:cTn id="53"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4"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1250"/>
                                        <p:tgtEl>
                                          <p:spTgt spid="6">
                                            <p:txEl>
                                              <p:pRg st="4" end="4"/>
                                            </p:txEl>
                                          </p:spTgt>
                                        </p:tgtEl>
                                      </p:cBhvr>
                                    </p:animEffect>
                                    <p:anim calcmode="lin" valueType="num">
                                      <p:cBhvr>
                                        <p:cTn id="60"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1"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fade">
                                      <p:cBhvr>
                                        <p:cTn id="66" dur="1250"/>
                                        <p:tgtEl>
                                          <p:spTgt spid="6">
                                            <p:txEl>
                                              <p:pRg st="5" end="5"/>
                                            </p:txEl>
                                          </p:spTgt>
                                        </p:tgtEl>
                                      </p:cBhvr>
                                    </p:animEffect>
                                    <p:anim calcmode="lin" valueType="num">
                                      <p:cBhvr>
                                        <p:cTn id="67" dur="12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8" dur="12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no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Conclusions</a:t>
            </a:r>
            <a:endParaRPr lang="en-US" sz="4000" b="1" dirty="0">
              <a:solidFill>
                <a:schemeClr val="tx1"/>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sz="quarter" idx="4"/>
          </p:nvPr>
        </p:nvSpPr>
        <p:spPr>
          <a:xfrm>
            <a:off x="5709863" y="1779103"/>
            <a:ext cx="3297452" cy="4808302"/>
          </a:xfrm>
        </p:spPr>
        <p:txBody>
          <a:bodyPr>
            <a:noAutofit/>
          </a:bodyPr>
          <a:lstStyle/>
          <a:p>
            <a:pPr>
              <a:lnSpc>
                <a:spcPct val="150000"/>
              </a:lnSpc>
            </a:pPr>
            <a:r>
              <a:rPr lang="en-GB" sz="2100" dirty="0" smtClean="0"/>
              <a:t>Respect </a:t>
            </a:r>
            <a:endParaRPr lang="el-GR" sz="2100" dirty="0" smtClean="0"/>
          </a:p>
          <a:p>
            <a:pPr>
              <a:lnSpc>
                <a:spcPct val="150000"/>
              </a:lnSpc>
            </a:pPr>
            <a:r>
              <a:rPr lang="en-US" sz="2100" dirty="0" smtClean="0"/>
              <a:t>Challenge </a:t>
            </a:r>
            <a:r>
              <a:rPr lang="en-US" sz="2100" dirty="0"/>
              <a:t>the narrative </a:t>
            </a:r>
            <a:r>
              <a:rPr lang="en-US" sz="2100" dirty="0" smtClean="0"/>
              <a:t>of extremists</a:t>
            </a:r>
          </a:p>
          <a:p>
            <a:pPr>
              <a:lnSpc>
                <a:spcPct val="150000"/>
              </a:lnSpc>
            </a:pPr>
            <a:r>
              <a:rPr lang="en-US" sz="2100" dirty="0" smtClean="0"/>
              <a:t>Fight together</a:t>
            </a:r>
          </a:p>
          <a:p>
            <a:pPr>
              <a:lnSpc>
                <a:spcPct val="150000"/>
              </a:lnSpc>
            </a:pPr>
            <a:r>
              <a:rPr lang="en-GB" sz="2100" dirty="0" smtClean="0"/>
              <a:t>Culture awareness</a:t>
            </a:r>
          </a:p>
          <a:p>
            <a:pPr>
              <a:lnSpc>
                <a:spcPct val="150000"/>
              </a:lnSpc>
            </a:pPr>
            <a:r>
              <a:rPr lang="en-GB" sz="2100" dirty="0"/>
              <a:t>High-context culture </a:t>
            </a:r>
          </a:p>
          <a:p>
            <a:pPr>
              <a:lnSpc>
                <a:spcPct val="150000"/>
              </a:lnSpc>
            </a:pPr>
            <a:r>
              <a:rPr lang="en-GB" sz="2100" dirty="0" smtClean="0"/>
              <a:t>Protect diversity</a:t>
            </a:r>
          </a:p>
        </p:txBody>
      </p:sp>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4" name="Θέση περιεχομένου 3"/>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179512" y="1779103"/>
            <a:ext cx="5374715" cy="3666121"/>
          </a:xfrm>
        </p:spPr>
      </p:pic>
    </p:spTree>
    <p:extLst>
      <p:ext uri="{BB962C8B-B14F-4D97-AF65-F5344CB8AC3E}">
        <p14:creationId xmlns:p14="http://schemas.microsoft.com/office/powerpoint/2010/main" val="1362973170"/>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000"/>
                                        <p:tgtEl>
                                          <p:spTgt spid="6">
                                            <p:txEl>
                                              <p:pRg st="1" end="1"/>
                                            </p:txEl>
                                          </p:spTgt>
                                        </p:tgtEl>
                                      </p:cBhvr>
                                    </p:animEffect>
                                    <p:anim calcmode="lin" valueType="num">
                                      <p:cBhvr>
                                        <p:cTn id="3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000"/>
                                        <p:tgtEl>
                                          <p:spTgt spid="6">
                                            <p:txEl>
                                              <p:pRg st="2" end="2"/>
                                            </p:txEl>
                                          </p:spTgt>
                                        </p:tgtEl>
                                      </p:cBhvr>
                                    </p:animEffect>
                                    <p:anim calcmode="lin" valueType="num">
                                      <p:cBhvr>
                                        <p:cTn id="4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1000"/>
                                        <p:tgtEl>
                                          <p:spTgt spid="6">
                                            <p:txEl>
                                              <p:pRg st="3" end="3"/>
                                            </p:txEl>
                                          </p:spTgt>
                                        </p:tgtEl>
                                      </p:cBhvr>
                                    </p:animEffect>
                                    <p:anim calcmode="lin" valueType="num">
                                      <p:cBhvr>
                                        <p:cTn id="5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1000"/>
                                        <p:tgtEl>
                                          <p:spTgt spid="6">
                                            <p:txEl>
                                              <p:pRg st="4" end="4"/>
                                            </p:txEl>
                                          </p:spTgt>
                                        </p:tgtEl>
                                      </p:cBhvr>
                                    </p:animEffect>
                                    <p:anim calcmode="lin" valueType="num">
                                      <p:cBhvr>
                                        <p:cTn id="6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fade">
                                      <p:cBhvr>
                                        <p:cTn id="66" dur="1000"/>
                                        <p:tgtEl>
                                          <p:spTgt spid="6">
                                            <p:txEl>
                                              <p:pRg st="5" end="5"/>
                                            </p:txEl>
                                          </p:spTgt>
                                        </p:tgtEl>
                                      </p:cBhvr>
                                    </p:animEffect>
                                    <p:anim calcmode="lin" valueType="num">
                                      <p:cBhvr>
                                        <p:cTn id="6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Autofit/>
          </a:bodyPr>
          <a:lstStyle/>
          <a:p>
            <a:pPr algn="ctr"/>
            <a:r>
              <a:rPr lang="en-US" sz="4000" b="1" dirty="0" smtClean="0">
                <a:solidFill>
                  <a:schemeClr val="tx1"/>
                </a:solidFill>
                <a:latin typeface="Times New Roman" panose="02020603050405020304" pitchFamily="18" charset="0"/>
                <a:ea typeface="+mn-ea"/>
                <a:cs typeface="Times New Roman" panose="02020603050405020304" pitchFamily="18" charset="0"/>
              </a:rPr>
              <a:t>Question</a:t>
            </a:r>
            <a:endParaRPr lang="en-US" sz="4000" b="1" dirty="0">
              <a:solidFill>
                <a:schemeClr val="tx1"/>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sz="quarter" idx="4"/>
          </p:nvPr>
        </p:nvSpPr>
        <p:spPr>
          <a:xfrm>
            <a:off x="539552" y="1484358"/>
            <a:ext cx="4000872" cy="4443488"/>
          </a:xfrm>
        </p:spPr>
        <p:txBody>
          <a:bodyPr>
            <a:normAutofit/>
          </a:bodyPr>
          <a:lstStyle/>
          <a:p>
            <a:pPr>
              <a:lnSpc>
                <a:spcPct val="150000"/>
              </a:lnSpc>
            </a:pPr>
            <a:r>
              <a:rPr lang="en-US" sz="2400" dirty="0"/>
              <a:t>Had the French government forbidden Charlie </a:t>
            </a:r>
            <a:r>
              <a:rPr lang="en-US" sz="2400" dirty="0" err="1"/>
              <a:t>Hebdo</a:t>
            </a:r>
            <a:r>
              <a:rPr lang="en-US" sz="2400" dirty="0"/>
              <a:t> to publish the cartoons, would you interpret it as muzzling the press or protecting its Muslim citizens?</a:t>
            </a:r>
          </a:p>
        </p:txBody>
      </p:sp>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4" name="Θέση περιεχομένου 3"/>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4808712" y="1371995"/>
            <a:ext cx="3960440" cy="4668214"/>
          </a:xfrm>
        </p:spPr>
      </p:pic>
    </p:spTree>
    <p:extLst>
      <p:ext uri="{BB962C8B-B14F-4D97-AF65-F5344CB8AC3E}">
        <p14:creationId xmlns:p14="http://schemas.microsoft.com/office/powerpoint/2010/main" val="3640947113"/>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250"/>
                                        <p:tgtEl>
                                          <p:spTgt spid="6">
                                            <p:txEl>
                                              <p:pRg st="0" end="0"/>
                                            </p:txEl>
                                          </p:spTgt>
                                        </p:tgtEl>
                                      </p:cBhvr>
                                    </p:animEffect>
                                    <p:anim calcmode="lin" valueType="num">
                                      <p:cBhvr>
                                        <p:cTn id="3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143000"/>
          </a:xfrm>
        </p:spPr>
        <p:txBody>
          <a:bodyPr/>
          <a:lstStyle/>
          <a:p>
            <a:pPr algn="ctr"/>
            <a:r>
              <a:rPr lang="en-GB" dirty="0" smtClean="0">
                <a:solidFill>
                  <a:schemeClr val="tx1"/>
                </a:solidFill>
              </a:rPr>
              <a:t>The End</a:t>
            </a:r>
            <a:endParaRPr lang="el-GR" dirty="0">
              <a:solidFill>
                <a:schemeClr val="tx1"/>
              </a:solidFill>
            </a:endParaRPr>
          </a:p>
        </p:txBody>
      </p:sp>
      <p:pic>
        <p:nvPicPr>
          <p:cNvPr id="4" name="Θέση περιεχομένου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11584" y="1559823"/>
            <a:ext cx="7120832" cy="4729508"/>
          </a:xfrm>
        </p:spPr>
      </p:pic>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6574051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ctr"/>
            <a:r>
              <a:rPr lang="en-GB" sz="4900" b="1" dirty="0">
                <a:solidFill>
                  <a:schemeClr val="tx1">
                    <a:lumMod val="75000"/>
                    <a:lumOff val="25000"/>
                  </a:schemeClr>
                </a:solidFill>
                <a:latin typeface="Times New Roman" panose="02020603050405020304" pitchFamily="18" charset="0"/>
                <a:cs typeface="Times New Roman" panose="02020603050405020304" pitchFamily="18" charset="0"/>
              </a:rPr>
              <a:t>Objectives of the presentation</a:t>
            </a:r>
            <a:endParaRPr lang="en-US" sz="49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716016" y="2046076"/>
            <a:ext cx="4536504" cy="4464496"/>
          </a:xfrm>
        </p:spPr>
        <p:txBody>
          <a:bodyPr>
            <a:normAutofit/>
          </a:bodyPr>
          <a:lstStyle/>
          <a:p>
            <a:pPr>
              <a:lnSpc>
                <a:spcPct val="150000"/>
              </a:lnSpc>
            </a:pPr>
            <a:r>
              <a:rPr lang="en-GB" dirty="0"/>
              <a:t>Framing of the </a:t>
            </a:r>
            <a:r>
              <a:rPr lang="en-GB" dirty="0" smtClean="0"/>
              <a:t>Media</a:t>
            </a:r>
          </a:p>
          <a:p>
            <a:pPr>
              <a:lnSpc>
                <a:spcPct val="150000"/>
              </a:lnSpc>
            </a:pPr>
            <a:r>
              <a:rPr lang="en-GB" dirty="0" smtClean="0"/>
              <a:t>Reactions to the incidents</a:t>
            </a:r>
            <a:endParaRPr lang="en-GB" sz="2800" dirty="0" smtClean="0">
              <a:latin typeface="Times New Roman" panose="02020603050405020304" pitchFamily="18" charset="0"/>
              <a:cs typeface="Times New Roman" panose="02020603050405020304" pitchFamily="18" charset="0"/>
            </a:endParaRPr>
          </a:p>
          <a:p>
            <a:pPr>
              <a:lnSpc>
                <a:spcPct val="150000"/>
              </a:lnSpc>
            </a:pPr>
            <a:r>
              <a:rPr lang="en-GB" dirty="0" smtClean="0"/>
              <a:t>The Debate</a:t>
            </a:r>
          </a:p>
          <a:p>
            <a:pPr>
              <a:lnSpc>
                <a:spcPct val="150000"/>
              </a:lnSpc>
            </a:pPr>
            <a:r>
              <a:rPr lang="en-GB" sz="2800" dirty="0" smtClean="0">
                <a:latin typeface="Times New Roman" panose="02020603050405020304" pitchFamily="18" charset="0"/>
                <a:cs typeface="Times New Roman" panose="02020603050405020304" pitchFamily="18" charset="0"/>
              </a:rPr>
              <a:t>Conclusions</a:t>
            </a:r>
            <a:endParaRPr lang="en-US" sz="28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537" y="2010508"/>
            <a:ext cx="4320479" cy="4320480"/>
          </a:xfrm>
        </p:spPr>
      </p:pic>
      <p:sp>
        <p:nvSpPr>
          <p:cNvPr id="5"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6610064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1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11" y="476672"/>
            <a:ext cx="8229600" cy="1143000"/>
          </a:xfrm>
        </p:spPr>
        <p:txBody>
          <a:bodyPr>
            <a:noAutofit/>
          </a:bodyPr>
          <a:lstStyle/>
          <a:p>
            <a:pPr algn="ctr"/>
            <a:r>
              <a:rPr lang="en-US" sz="4000" b="1" dirty="0">
                <a:solidFill>
                  <a:schemeClr val="tx1"/>
                </a:solidFill>
                <a:latin typeface="Times New Roman" panose="02020603050405020304" pitchFamily="18" charset="0"/>
                <a:ea typeface="+mn-ea"/>
                <a:cs typeface="Times New Roman" panose="02020603050405020304" pitchFamily="18" charset="0"/>
              </a:rPr>
              <a:t>Freedom of the media</a:t>
            </a:r>
          </a:p>
        </p:txBody>
      </p:sp>
      <p:sp>
        <p:nvSpPr>
          <p:cNvPr id="6" name="Content Placeholder 5"/>
          <p:cNvSpPr>
            <a:spLocks noGrp="1"/>
          </p:cNvSpPr>
          <p:nvPr>
            <p:ph sz="quarter" idx="4"/>
          </p:nvPr>
        </p:nvSpPr>
        <p:spPr>
          <a:xfrm>
            <a:off x="225554" y="1799798"/>
            <a:ext cx="5004048" cy="4443488"/>
          </a:xfrm>
        </p:spPr>
        <p:txBody>
          <a:bodyPr>
            <a:normAutofit/>
          </a:bodyPr>
          <a:lstStyle/>
          <a:p>
            <a:pPr>
              <a:lnSpc>
                <a:spcPct val="150000"/>
              </a:lnSpc>
            </a:pPr>
            <a:r>
              <a:rPr lang="en-GB" sz="2400" dirty="0" smtClean="0"/>
              <a:t>UN Declaration of Human Rights – </a:t>
            </a:r>
            <a:r>
              <a:rPr lang="en-GB" sz="2400" dirty="0"/>
              <a:t>Article </a:t>
            </a:r>
            <a:r>
              <a:rPr lang="en-GB" sz="2400" dirty="0" smtClean="0"/>
              <a:t>19 (www.un.org)</a:t>
            </a:r>
            <a:endParaRPr lang="el-GR" sz="1600" dirty="0" smtClean="0"/>
          </a:p>
          <a:p>
            <a:pPr>
              <a:lnSpc>
                <a:spcPct val="150000"/>
              </a:lnSpc>
            </a:pPr>
            <a:r>
              <a:rPr lang="en-US" sz="2400" dirty="0"/>
              <a:t> </a:t>
            </a:r>
            <a:r>
              <a:rPr lang="en-US" sz="2400" dirty="0" smtClean="0"/>
              <a:t>European </a:t>
            </a:r>
            <a:r>
              <a:rPr lang="en-US" sz="2400" dirty="0"/>
              <a:t>Convention on Human Rights – Article 10 </a:t>
            </a:r>
            <a:r>
              <a:rPr lang="en-US" sz="2400" dirty="0" smtClean="0"/>
              <a:t>(www.coe.int)</a:t>
            </a:r>
            <a:endParaRPr lang="en-GB" sz="2400" dirty="0" smtClean="0"/>
          </a:p>
          <a:p>
            <a:pPr>
              <a:lnSpc>
                <a:spcPct val="150000"/>
              </a:lnSpc>
            </a:pPr>
            <a:r>
              <a:rPr lang="en-US" sz="2400" dirty="0"/>
              <a:t>Declaration of the Rights of Man and of the </a:t>
            </a:r>
            <a:r>
              <a:rPr lang="en-US" sz="2400" dirty="0" smtClean="0"/>
              <a:t>Citizen (1789)</a:t>
            </a:r>
          </a:p>
          <a:p>
            <a:pPr>
              <a:lnSpc>
                <a:spcPct val="150000"/>
              </a:lnSpc>
              <a:buNone/>
            </a:pPr>
            <a:endParaRPr lang="en-US" sz="2400" dirty="0"/>
          </a:p>
        </p:txBody>
      </p:sp>
      <p:pic>
        <p:nvPicPr>
          <p:cNvPr id="4" name="Θέση περιεχομένου 3">
            <a:hlinkClick r:id="rId3"/>
          </p:cNvPr>
          <p:cNvPicPr>
            <a:picLocks noGrp="1" noChangeAspect="1"/>
          </p:cNvPicPr>
          <p:nvPr>
            <p:ph sz="quarter" idx="2"/>
          </p:nvPr>
        </p:nvPicPr>
        <p:blipFill>
          <a:blip r:embed="rId4" cstate="print"/>
          <a:stretch>
            <a:fillRect/>
          </a:stretch>
        </p:blipFill>
        <p:spPr>
          <a:xfrm>
            <a:off x="5389069" y="1657864"/>
            <a:ext cx="3456383" cy="4735246"/>
          </a:xfrm>
        </p:spPr>
      </p:pic>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8255538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250"/>
                                        <p:tgtEl>
                                          <p:spTgt spid="6">
                                            <p:txEl>
                                              <p:pRg st="0" end="0"/>
                                            </p:txEl>
                                          </p:spTgt>
                                        </p:tgtEl>
                                      </p:cBhvr>
                                    </p:animEffect>
                                    <p:anim calcmode="lin" valueType="num">
                                      <p:cBhvr>
                                        <p:cTn id="3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250"/>
                                        <p:tgtEl>
                                          <p:spTgt spid="6">
                                            <p:txEl>
                                              <p:pRg st="1" end="1"/>
                                            </p:txEl>
                                          </p:spTgt>
                                        </p:tgtEl>
                                      </p:cBhvr>
                                    </p:animEffect>
                                    <p:anim calcmode="lin" valueType="num">
                                      <p:cBhvr>
                                        <p:cTn id="3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250"/>
                                        <p:tgtEl>
                                          <p:spTgt spid="6">
                                            <p:txEl>
                                              <p:pRg st="2" end="2"/>
                                            </p:txEl>
                                          </p:spTgt>
                                        </p:tgtEl>
                                      </p:cBhvr>
                                    </p:animEffect>
                                    <p:anim calcmode="lin" valueType="num">
                                      <p:cBhvr>
                                        <p:cTn id="46"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9424"/>
            <a:ext cx="8229600" cy="1143000"/>
          </a:xfrm>
        </p:spPr>
        <p:txBody>
          <a:bodyPr>
            <a:noAutofit/>
          </a:bodyPr>
          <a:lstStyle/>
          <a:p>
            <a:pPr algn="ctr"/>
            <a:r>
              <a:rPr lang="en-US" sz="4000" b="1" dirty="0">
                <a:solidFill>
                  <a:schemeClr val="tx1"/>
                </a:solidFill>
                <a:latin typeface="Times New Roman" panose="02020603050405020304" pitchFamily="18" charset="0"/>
                <a:ea typeface="+mn-ea"/>
                <a:cs typeface="Times New Roman" panose="02020603050405020304" pitchFamily="18" charset="0"/>
              </a:rPr>
              <a:t>Freedom of the media</a:t>
            </a:r>
          </a:p>
        </p:txBody>
      </p:sp>
      <p:sp>
        <p:nvSpPr>
          <p:cNvPr id="6" name="Content Placeholder 5"/>
          <p:cNvSpPr>
            <a:spLocks noGrp="1"/>
          </p:cNvSpPr>
          <p:nvPr>
            <p:ph sz="quarter" idx="4"/>
          </p:nvPr>
        </p:nvSpPr>
        <p:spPr>
          <a:xfrm>
            <a:off x="3923536" y="1255676"/>
            <a:ext cx="5220072" cy="4797152"/>
          </a:xfrm>
        </p:spPr>
        <p:txBody>
          <a:bodyPr>
            <a:noAutofit/>
          </a:bodyPr>
          <a:lstStyle/>
          <a:p>
            <a:pPr>
              <a:lnSpc>
                <a:spcPct val="150000"/>
              </a:lnSpc>
            </a:pPr>
            <a:r>
              <a:rPr lang="en-GB" sz="2000" dirty="0" smtClean="0"/>
              <a:t>Abuse of the Freedom of the Press and the need for regulation</a:t>
            </a:r>
            <a:endParaRPr lang="el-GR" sz="2000" dirty="0" smtClean="0"/>
          </a:p>
          <a:p>
            <a:pPr>
              <a:lnSpc>
                <a:spcPct val="150000"/>
              </a:lnSpc>
            </a:pPr>
            <a:r>
              <a:rPr lang="en-US" sz="2000" dirty="0"/>
              <a:t> </a:t>
            </a:r>
            <a:r>
              <a:rPr lang="en-US" sz="2000" dirty="0" smtClean="0"/>
              <a:t>1881 French law on the </a:t>
            </a:r>
            <a:r>
              <a:rPr lang="en-US" sz="2000" dirty="0"/>
              <a:t>Freedom of the Press, </a:t>
            </a:r>
            <a:r>
              <a:rPr lang="en-US" sz="2000" dirty="0" smtClean="0"/>
              <a:t>defining </a:t>
            </a:r>
            <a:r>
              <a:rPr lang="en-US" sz="2000" dirty="0"/>
              <a:t>what </a:t>
            </a:r>
            <a:r>
              <a:rPr lang="en-US" sz="2000" dirty="0" smtClean="0"/>
              <a:t>was considered </a:t>
            </a:r>
            <a:r>
              <a:rPr lang="en-US" sz="2000" dirty="0"/>
              <a:t>an “abuse of this liberty”.</a:t>
            </a:r>
            <a:endParaRPr lang="en-GB" sz="2000" dirty="0" smtClean="0"/>
          </a:p>
          <a:p>
            <a:pPr>
              <a:lnSpc>
                <a:spcPct val="150000"/>
              </a:lnSpc>
            </a:pPr>
            <a:r>
              <a:rPr lang="en-US" sz="2000" dirty="0"/>
              <a:t>ECHR Article </a:t>
            </a:r>
            <a:r>
              <a:rPr lang="en-US" sz="2000" dirty="0" smtClean="0"/>
              <a:t>10 also cites “</a:t>
            </a:r>
            <a:r>
              <a:rPr lang="en-US" sz="2000" i="1" dirty="0" smtClean="0"/>
              <a:t>the </a:t>
            </a:r>
            <a:r>
              <a:rPr lang="en-US" sz="2000" i="1" dirty="0"/>
              <a:t>exercise of these freedoms, since it carries with it duties and responsibilities, may be subject to such formalities, conditions, restrictions or penalties as are prescribed by law and are necessary in a democratic society</a:t>
            </a:r>
            <a:r>
              <a:rPr lang="en-US" sz="2000" dirty="0" smtClean="0"/>
              <a:t>”</a:t>
            </a:r>
            <a:endParaRPr lang="en-US" sz="2000" dirty="0"/>
          </a:p>
        </p:txBody>
      </p:sp>
      <p:pic>
        <p:nvPicPr>
          <p:cNvPr id="4" name="Θέση περιεχομένου 3">
            <a:hlinkClick r:id="rId3"/>
          </p:cNvPr>
          <p:cNvPicPr>
            <a:picLocks noGrp="1" noChangeAspect="1"/>
          </p:cNvPicPr>
          <p:nvPr>
            <p:ph sz="quarter" idx="2"/>
          </p:nvPr>
        </p:nvPicPr>
        <p:blipFill>
          <a:blip r:embed="rId4" cstate="print"/>
          <a:stretch>
            <a:fillRect/>
          </a:stretch>
        </p:blipFill>
        <p:spPr>
          <a:xfrm>
            <a:off x="98233" y="1998068"/>
            <a:ext cx="3839055" cy="3312368"/>
          </a:xfrm>
        </p:spPr>
      </p:pic>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359169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000"/>
                                        <p:tgtEl>
                                          <p:spTgt spid="6">
                                            <p:txEl>
                                              <p:pRg st="1" end="1"/>
                                            </p:txEl>
                                          </p:spTgt>
                                        </p:tgtEl>
                                      </p:cBhvr>
                                    </p:animEffect>
                                    <p:anim calcmode="lin" valueType="num">
                                      <p:cBhvr>
                                        <p:cTn id="3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000"/>
                                        <p:tgtEl>
                                          <p:spTgt spid="6">
                                            <p:txEl>
                                              <p:pRg st="2" end="2"/>
                                            </p:txEl>
                                          </p:spTgt>
                                        </p:tgtEl>
                                      </p:cBhvr>
                                    </p:animEffect>
                                    <p:anim calcmode="lin" valueType="num">
                                      <p:cBhvr>
                                        <p:cTn id="4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ctr"/>
            <a:r>
              <a:rPr lang="en-GB" sz="4900" b="1" dirty="0">
                <a:solidFill>
                  <a:schemeClr val="tx1"/>
                </a:solidFill>
                <a:latin typeface="Times New Roman" panose="02020603050405020304" pitchFamily="18" charset="0"/>
                <a:cs typeface="Times New Roman" panose="02020603050405020304" pitchFamily="18" charset="0"/>
              </a:rPr>
              <a:t>Picturing Muhammad</a:t>
            </a:r>
          </a:p>
        </p:txBody>
      </p:sp>
      <p:sp>
        <p:nvSpPr>
          <p:cNvPr id="3" name="Content Placeholder 2"/>
          <p:cNvSpPr>
            <a:spLocks noGrp="1"/>
          </p:cNvSpPr>
          <p:nvPr>
            <p:ph sz="half" idx="1"/>
          </p:nvPr>
        </p:nvSpPr>
        <p:spPr>
          <a:xfrm>
            <a:off x="107504" y="1772816"/>
            <a:ext cx="5688632" cy="4824536"/>
          </a:xfrm>
        </p:spPr>
        <p:txBody>
          <a:bodyPr>
            <a:normAutofit fontScale="92500" lnSpcReduction="10000"/>
          </a:bodyPr>
          <a:lstStyle/>
          <a:p>
            <a:pPr>
              <a:lnSpc>
                <a:spcPct val="120000"/>
              </a:lnSpc>
            </a:pPr>
            <a:r>
              <a:rPr lang="en-US" sz="2400" dirty="0"/>
              <a:t>The Quran does not explicitly forbid images of Muhammad, but there </a:t>
            </a:r>
            <a:r>
              <a:rPr lang="en-US" sz="2400" dirty="0" smtClean="0"/>
              <a:t>are </a:t>
            </a:r>
            <a:r>
              <a:rPr lang="en-US" sz="2400" dirty="0" err="1" smtClean="0"/>
              <a:t>hadith</a:t>
            </a:r>
            <a:r>
              <a:rPr lang="en-US" sz="2400" dirty="0"/>
              <a:t> (supplemental teachings) which have explicitly prohibited Muslims from creating visual depictions of </a:t>
            </a:r>
            <a:r>
              <a:rPr lang="en-US" sz="2400" dirty="0" smtClean="0"/>
              <a:t>him</a:t>
            </a:r>
          </a:p>
          <a:p>
            <a:pPr>
              <a:lnSpc>
                <a:spcPct val="120000"/>
              </a:lnSpc>
            </a:pPr>
            <a:r>
              <a:rPr lang="en-US" sz="2400" dirty="0" smtClean="0"/>
              <a:t>In </a:t>
            </a:r>
            <a:r>
              <a:rPr lang="en-US" sz="2400" dirty="0"/>
              <a:t>1955, a statue of Muhammad was removed from a courthouse in New York City after the ambassadors of Indonesia, Pakistan, and Egypt requested its removal (nytimes.com)</a:t>
            </a:r>
            <a:endParaRPr lang="en-US" sz="2400" dirty="0" smtClean="0"/>
          </a:p>
          <a:p>
            <a:pPr>
              <a:lnSpc>
                <a:spcPct val="120000"/>
              </a:lnSpc>
            </a:pPr>
            <a:r>
              <a:rPr lang="en-US" sz="2400" dirty="0"/>
              <a:t> </a:t>
            </a:r>
            <a:r>
              <a:rPr lang="en-US" sz="2400" i="1" dirty="0" err="1"/>
              <a:t>Der</a:t>
            </a:r>
            <a:r>
              <a:rPr lang="en-US" sz="2400" i="1" dirty="0"/>
              <a:t> </a:t>
            </a:r>
            <a:r>
              <a:rPr lang="en-US" sz="2400" i="1" dirty="0" smtClean="0"/>
              <a:t>Spiegel’s </a:t>
            </a:r>
            <a:r>
              <a:rPr lang="en-US" sz="2400" dirty="0" smtClean="0"/>
              <a:t>1999 printing of Muhammad’s picture</a:t>
            </a:r>
          </a:p>
          <a:p>
            <a:pPr marL="0" indent="0">
              <a:lnSpc>
                <a:spcPct val="120000"/>
              </a:lnSpc>
              <a:buNone/>
            </a:pPr>
            <a:endParaRPr lang="el-GR" sz="2400" dirty="0" smtClean="0"/>
          </a:p>
          <a:p>
            <a:endParaRPr lang="en-US" sz="2400" dirty="0"/>
          </a:p>
        </p:txBody>
      </p:sp>
      <p:pic>
        <p:nvPicPr>
          <p:cNvPr id="6" name="Θέση περιεχομένου 5"/>
          <p:cNvPicPr>
            <a:picLocks noGrp="1" noChangeAspect="1"/>
          </p:cNvPicPr>
          <p:nvPr>
            <p:ph sz="half" idx="2"/>
          </p:nvPr>
        </p:nvPicPr>
        <p:blipFill>
          <a:blip r:embed="rId3" cstate="print"/>
          <a:stretch>
            <a:fillRect/>
          </a:stretch>
        </p:blipFill>
        <p:spPr>
          <a:xfrm>
            <a:off x="5868144" y="1916832"/>
            <a:ext cx="3275856" cy="3156734"/>
          </a:xfrm>
        </p:spPr>
      </p:pic>
      <p:sp>
        <p:nvSpPr>
          <p:cNvPr id="8"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7119781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3792" y="738781"/>
            <a:ext cx="8229600" cy="1143000"/>
          </a:xfrm>
        </p:spPr>
        <p:txBody>
          <a:bodyPr>
            <a:normAutofit fontScale="90000"/>
          </a:bodyPr>
          <a:lstStyle/>
          <a:p>
            <a:pPr algn="ctr"/>
            <a:r>
              <a:rPr lang="en-US" sz="5400" b="1" dirty="0" err="1" smtClean="0">
                <a:solidFill>
                  <a:schemeClr val="tx1"/>
                </a:solidFill>
                <a:latin typeface="Times New Roman" pitchFamily="18" charset="0"/>
                <a:cs typeface="Times New Roman" pitchFamily="18" charset="0"/>
              </a:rPr>
              <a:t>Jyllands-Posten</a:t>
            </a:r>
            <a:r>
              <a:rPr lang="en-US" sz="5400" b="1" dirty="0" smtClean="0">
                <a:solidFill>
                  <a:schemeClr val="tx1"/>
                </a:solidFill>
                <a:latin typeface="Times New Roman" pitchFamily="18" charset="0"/>
                <a:cs typeface="Times New Roman" pitchFamily="18" charset="0"/>
              </a:rPr>
              <a:t/>
            </a:r>
            <a:br>
              <a:rPr lang="en-US" sz="5400" b="1" dirty="0" smtClean="0">
                <a:solidFill>
                  <a:schemeClr val="tx1"/>
                </a:solidFill>
                <a:latin typeface="Times New Roman" pitchFamily="18" charset="0"/>
                <a:cs typeface="Times New Roman" pitchFamily="18" charset="0"/>
              </a:rPr>
            </a:br>
            <a:endParaRPr lang="el-GR" sz="5400" b="1" dirty="0">
              <a:solidFill>
                <a:schemeClr val="tx1"/>
              </a:solidFill>
              <a:latin typeface="Times New Roman" pitchFamily="18" charset="0"/>
              <a:cs typeface="Times New Roman" pitchFamily="18" charset="0"/>
            </a:endParaRPr>
          </a:p>
        </p:txBody>
      </p:sp>
      <p:sp>
        <p:nvSpPr>
          <p:cNvPr id="5" name="4 - Θέση περιεχομένου"/>
          <p:cNvSpPr>
            <a:spLocks noGrp="1"/>
          </p:cNvSpPr>
          <p:nvPr>
            <p:ph sz="quarter" idx="2"/>
          </p:nvPr>
        </p:nvSpPr>
        <p:spPr>
          <a:xfrm>
            <a:off x="4335096" y="1310281"/>
            <a:ext cx="4788024" cy="5661248"/>
          </a:xfrm>
        </p:spPr>
        <p:txBody>
          <a:bodyPr>
            <a:normAutofit fontScale="77500" lnSpcReduction="20000"/>
          </a:bodyPr>
          <a:lstStyle/>
          <a:p>
            <a:r>
              <a:rPr lang="en-US" i="1" dirty="0" smtClean="0"/>
              <a:t>The Morning Newspaper The Jutland Post (JP)</a:t>
            </a:r>
          </a:p>
          <a:p>
            <a:r>
              <a:rPr lang="en-US" dirty="0" smtClean="0"/>
              <a:t>Based in </a:t>
            </a:r>
            <a:r>
              <a:rPr lang="en-US" dirty="0" err="1" smtClean="0"/>
              <a:t>Viby</a:t>
            </a:r>
            <a:r>
              <a:rPr lang="en-US" dirty="0" smtClean="0"/>
              <a:t>, Jutland</a:t>
            </a:r>
          </a:p>
          <a:p>
            <a:r>
              <a:rPr lang="en-US" dirty="0" smtClean="0"/>
              <a:t>Among the largest-selling newspapers in Denmark, weekday circulation of 120,000 copies</a:t>
            </a:r>
          </a:p>
          <a:p>
            <a:r>
              <a:rPr lang="en-US" dirty="0" smtClean="0"/>
              <a:t>Defines itself as an centre-right newspaper</a:t>
            </a:r>
          </a:p>
          <a:p>
            <a:r>
              <a:rPr lang="en-US" dirty="0" smtClean="0"/>
              <a:t>Conservative/right-wing oriented line through history</a:t>
            </a:r>
          </a:p>
          <a:p>
            <a:r>
              <a:rPr lang="en-US" dirty="0" smtClean="0"/>
              <a:t>Open support of the Conservative People's Party</a:t>
            </a:r>
          </a:p>
          <a:p>
            <a:r>
              <a:rPr lang="en-US" dirty="0" smtClean="0"/>
              <a:t>In the period of the 1920’s-1930’s it expressed its admiration for the authoritarian regimes of Italy and Germany</a:t>
            </a:r>
          </a:p>
          <a:p>
            <a:r>
              <a:rPr lang="en-US" dirty="0" smtClean="0"/>
              <a:t>Strong opposition  against Germany</a:t>
            </a:r>
            <a:endParaRPr lang="el-GR" dirty="0"/>
          </a:p>
        </p:txBody>
      </p:sp>
      <p:sp>
        <p:nvSpPr>
          <p:cNvPr id="6"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4" name="Θέση περιεχομένου 3"/>
          <p:cNvPicPr>
            <a:picLocks noGrp="1" noChangeAspect="1"/>
          </p:cNvPicPr>
          <p:nvPr>
            <p:ph sz="quarter" idx="4"/>
          </p:nvPr>
        </p:nvPicPr>
        <p:blipFill>
          <a:blip r:embed="rId2" cstate="email">
            <a:extLst>
              <a:ext uri="{28A0092B-C50C-407E-A947-70E740481C1C}">
                <a14:useLocalDpi xmlns:a14="http://schemas.microsoft.com/office/drawing/2010/main" val="0"/>
              </a:ext>
            </a:extLst>
          </a:blip>
          <a:stretch>
            <a:fillRect/>
          </a:stretch>
        </p:blipFill>
        <p:spPr>
          <a:xfrm>
            <a:off x="323528" y="1199415"/>
            <a:ext cx="3758845" cy="5037897"/>
          </a:xfrm>
        </p:spPr>
      </p:pic>
    </p:spTree>
    <p:extLst>
      <p:ext uri="{BB962C8B-B14F-4D97-AF65-F5344CB8AC3E}">
        <p14:creationId xmlns:p14="http://schemas.microsoft.com/office/powerpoint/2010/main" val="71632428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additive="base">
                                        <p:cTn id="6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 calcmode="lin" valueType="num">
                                      <p:cBhvr additive="base">
                                        <p:cTn id="6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anim calcmode="lin" valueType="num">
                                      <p:cBhvr additive="base">
                                        <p:cTn id="7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84684"/>
            <a:ext cx="8229600" cy="1143000"/>
          </a:xfrm>
        </p:spPr>
        <p:txBody>
          <a:bodyPr>
            <a:normAutofit fontScale="90000"/>
          </a:bodyPr>
          <a:lstStyle/>
          <a:p>
            <a:pPr algn="ctr"/>
            <a:r>
              <a:rPr lang="en-US" sz="5400" b="1" dirty="0" err="1" smtClean="0">
                <a:solidFill>
                  <a:schemeClr val="tx1"/>
                </a:solidFill>
                <a:latin typeface="Times New Roman" pitchFamily="18" charset="0"/>
                <a:cs typeface="Times New Roman" pitchFamily="18" charset="0"/>
              </a:rPr>
              <a:t>Jyllands-Posten</a:t>
            </a:r>
            <a:r>
              <a:rPr lang="en-US" sz="5400" b="1" dirty="0" smtClean="0">
                <a:solidFill>
                  <a:schemeClr val="tx1"/>
                </a:solidFill>
                <a:latin typeface="Times New Roman" pitchFamily="18" charset="0"/>
                <a:cs typeface="Times New Roman" pitchFamily="18" charset="0"/>
              </a:rPr>
              <a:t/>
            </a:r>
            <a:br>
              <a:rPr lang="en-US" sz="5400" b="1" dirty="0" smtClean="0">
                <a:solidFill>
                  <a:schemeClr val="tx1"/>
                </a:solidFill>
                <a:latin typeface="Times New Roman" pitchFamily="18" charset="0"/>
                <a:cs typeface="Times New Roman" pitchFamily="18" charset="0"/>
              </a:rPr>
            </a:br>
            <a:endParaRPr lang="el-GR" sz="5400" b="1" dirty="0">
              <a:solidFill>
                <a:schemeClr val="tx1"/>
              </a:solidFill>
              <a:latin typeface="Times New Roman" pitchFamily="18" charset="0"/>
              <a:cs typeface="Times New Roman" pitchFamily="18" charset="0"/>
            </a:endParaRPr>
          </a:p>
        </p:txBody>
      </p:sp>
      <p:sp>
        <p:nvSpPr>
          <p:cNvPr id="5" name="4 - Θέση περιεχομένου"/>
          <p:cNvSpPr>
            <a:spLocks noGrp="1"/>
          </p:cNvSpPr>
          <p:nvPr>
            <p:ph sz="quarter" idx="2"/>
          </p:nvPr>
        </p:nvSpPr>
        <p:spPr>
          <a:xfrm>
            <a:off x="-8565" y="1007229"/>
            <a:ext cx="4932040" cy="6336704"/>
          </a:xfrm>
        </p:spPr>
        <p:txBody>
          <a:bodyPr>
            <a:normAutofit/>
          </a:bodyPr>
          <a:lstStyle/>
          <a:p>
            <a:r>
              <a:rPr lang="en-US" sz="2400" dirty="0" smtClean="0"/>
              <a:t>After WWII, its nationalist-conservative line was replaced by an economic-liberal line (ties and sympathy to business interests and industries grew stronger)</a:t>
            </a:r>
          </a:p>
          <a:p>
            <a:r>
              <a:rPr lang="en-US" sz="2400" dirty="0" smtClean="0"/>
              <a:t>In the 1960’s its editorial line remained staunchly anti-communist</a:t>
            </a:r>
          </a:p>
          <a:p>
            <a:r>
              <a:rPr lang="en-US" sz="2400" dirty="0" smtClean="0"/>
              <a:t>Political line</a:t>
            </a:r>
          </a:p>
          <a:p>
            <a:pPr lvl="1">
              <a:buFont typeface="Wingdings" pitchFamily="2" charset="2"/>
              <a:buChar char="Ø"/>
            </a:pPr>
            <a:r>
              <a:rPr lang="en-US" dirty="0" smtClean="0">
                <a:latin typeface="Times New Roman" pitchFamily="18" charset="0"/>
                <a:cs typeface="Times New Roman" pitchFamily="18" charset="0"/>
              </a:rPr>
              <a:t>Pro-Israeli stance (5/1/2008 published editorial expressing the newspaper’s view on the conflict)</a:t>
            </a:r>
          </a:p>
          <a:p>
            <a:pPr lvl="1">
              <a:buFont typeface="Wingdings" pitchFamily="2" charset="2"/>
              <a:buChar char="Ø"/>
            </a:pPr>
            <a:r>
              <a:rPr lang="en-US" dirty="0" smtClean="0">
                <a:latin typeface="Times New Roman" pitchFamily="18" charset="0"/>
                <a:cs typeface="Times New Roman" pitchFamily="18" charset="0"/>
              </a:rPr>
              <a:t>Anti-immigration tendency: European Network Against Racism report found that out of 382 JP articles on immigrants, 212 were negative</a:t>
            </a:r>
          </a:p>
        </p:txBody>
      </p:sp>
      <p:sp>
        <p:nvSpPr>
          <p:cNvPr id="6" name="Footer Placeholder 21"/>
          <p:cNvSpPr>
            <a:spLocks noGrp="1"/>
          </p:cNvSpPr>
          <p:nvPr>
            <p:ph type="ftr" sz="quarter" idx="4294967295"/>
          </p:nvPr>
        </p:nvSpPr>
        <p:spPr>
          <a:xfrm>
            <a:off x="3851920" y="6131485"/>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pic>
        <p:nvPicPr>
          <p:cNvPr id="4" name="Θέση περιεχομένου 3"/>
          <p:cNvPicPr>
            <a:picLocks noGrp="1" noChangeAspect="1"/>
          </p:cNvPicPr>
          <p:nvPr>
            <p:ph sz="quarter" idx="4"/>
          </p:nvPr>
        </p:nvPicPr>
        <p:blipFill>
          <a:blip r:embed="rId2" cstate="email">
            <a:extLst>
              <a:ext uri="{28A0092B-C50C-407E-A947-70E740481C1C}">
                <a14:useLocalDpi xmlns:a14="http://schemas.microsoft.com/office/drawing/2010/main" val="0"/>
              </a:ext>
            </a:extLst>
          </a:blip>
          <a:stretch>
            <a:fillRect/>
          </a:stretch>
        </p:blipFill>
        <p:spPr>
          <a:xfrm>
            <a:off x="4964674" y="1013780"/>
            <a:ext cx="3869569" cy="5092353"/>
          </a:xfrm>
        </p:spPr>
      </p:pic>
    </p:spTree>
    <p:extLst>
      <p:ext uri="{BB962C8B-B14F-4D97-AF65-F5344CB8AC3E}">
        <p14:creationId xmlns:p14="http://schemas.microsoft.com/office/powerpoint/2010/main" val="278684956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additive="base">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 calcmode="lin" valueType="num">
                                      <p:cBhvr additive="base">
                                        <p:cTn id="5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noAutofit/>
          </a:bodyPr>
          <a:lstStyle/>
          <a:p>
            <a:pPr algn="ctr"/>
            <a:r>
              <a:rPr lang="en-US" sz="4000" b="1" dirty="0">
                <a:solidFill>
                  <a:schemeClr val="tx1"/>
                </a:solidFill>
                <a:latin typeface="Times New Roman" panose="02020603050405020304" pitchFamily="18" charset="0"/>
                <a:ea typeface="+mn-ea"/>
                <a:cs typeface="Times New Roman" panose="02020603050405020304" pitchFamily="18" charset="0"/>
              </a:rPr>
              <a:t>The Danish </a:t>
            </a:r>
            <a:r>
              <a:rPr lang="en-US" sz="4000" b="1" dirty="0" smtClean="0">
                <a:solidFill>
                  <a:schemeClr val="tx1"/>
                </a:solidFill>
                <a:latin typeface="Times New Roman" panose="02020603050405020304" pitchFamily="18" charset="0"/>
                <a:ea typeface="+mn-ea"/>
                <a:cs typeface="Times New Roman" panose="02020603050405020304" pitchFamily="18" charset="0"/>
              </a:rPr>
              <a:t>Cartoons</a:t>
            </a:r>
            <a:endParaRPr lang="en-US" sz="4000" b="1" dirty="0">
              <a:solidFill>
                <a:schemeClr val="tx1"/>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sz="quarter" idx="4"/>
          </p:nvPr>
        </p:nvSpPr>
        <p:spPr>
          <a:xfrm>
            <a:off x="3635896" y="1457400"/>
            <a:ext cx="5508104" cy="5211960"/>
          </a:xfrm>
        </p:spPr>
        <p:txBody>
          <a:bodyPr>
            <a:normAutofit fontScale="85000" lnSpcReduction="10000"/>
          </a:bodyPr>
          <a:lstStyle/>
          <a:p>
            <a:pPr>
              <a:lnSpc>
                <a:spcPct val="150000"/>
              </a:lnSpc>
            </a:pPr>
            <a:r>
              <a:rPr lang="en-US" sz="2400" dirty="0" smtClean="0"/>
              <a:t>On </a:t>
            </a:r>
            <a:r>
              <a:rPr lang="en-US" sz="2400" dirty="0"/>
              <a:t>30 September </a:t>
            </a:r>
            <a:r>
              <a:rPr lang="en-US" sz="2400" dirty="0" smtClean="0"/>
              <a:t>2005, </a:t>
            </a:r>
            <a:r>
              <a:rPr lang="en-US" sz="2400" dirty="0"/>
              <a:t>the Danish </a:t>
            </a:r>
            <a:r>
              <a:rPr lang="en-US" sz="2400" dirty="0" smtClean="0"/>
              <a:t>newspaper </a:t>
            </a:r>
            <a:r>
              <a:rPr lang="en-US" sz="2400" i="1" dirty="0" err="1" smtClean="0"/>
              <a:t>Jyllands-Posten</a:t>
            </a:r>
            <a:r>
              <a:rPr lang="en-US" sz="2400" dirty="0"/>
              <a:t> published 12 editorial </a:t>
            </a:r>
            <a:r>
              <a:rPr lang="en-US" sz="2400" dirty="0" smtClean="0"/>
              <a:t>cartoons, </a:t>
            </a:r>
            <a:r>
              <a:rPr lang="en-US" sz="2400" dirty="0"/>
              <a:t>most of which depicted </a:t>
            </a:r>
            <a:r>
              <a:rPr lang="en-US" sz="2400" dirty="0" smtClean="0"/>
              <a:t>Muhammad </a:t>
            </a:r>
            <a:endParaRPr lang="el-GR" sz="2400" i="1" dirty="0" smtClean="0"/>
          </a:p>
          <a:p>
            <a:pPr>
              <a:lnSpc>
                <a:spcPct val="150000"/>
              </a:lnSpc>
            </a:pPr>
            <a:r>
              <a:rPr lang="en-US" sz="2400" dirty="0" smtClean="0"/>
              <a:t>Violent protests </a:t>
            </a:r>
            <a:r>
              <a:rPr lang="en-US" sz="2400" dirty="0"/>
              <a:t>around the </a:t>
            </a:r>
            <a:r>
              <a:rPr lang="en-US" sz="2400" dirty="0" smtClean="0"/>
              <a:t>world</a:t>
            </a:r>
          </a:p>
          <a:p>
            <a:pPr>
              <a:lnSpc>
                <a:spcPct val="150000"/>
              </a:lnSpc>
            </a:pPr>
            <a:r>
              <a:rPr lang="en-US" sz="2400" dirty="0" smtClean="0"/>
              <a:t> More </a:t>
            </a:r>
            <a:r>
              <a:rPr lang="en-US" sz="2400" dirty="0"/>
              <a:t>than 200 reported deaths, attacks on Danish and other European diplomatic missions, attacks on churches and Christians, </a:t>
            </a:r>
            <a:r>
              <a:rPr lang="en-US" sz="2400" dirty="0" smtClean="0"/>
              <a:t>major </a:t>
            </a:r>
            <a:r>
              <a:rPr lang="en-US" sz="2400" dirty="0"/>
              <a:t>international </a:t>
            </a:r>
            <a:r>
              <a:rPr lang="en-US" sz="2400" dirty="0" smtClean="0"/>
              <a:t>boycott</a:t>
            </a:r>
          </a:p>
          <a:p>
            <a:pPr>
              <a:lnSpc>
                <a:spcPct val="150000"/>
              </a:lnSpc>
            </a:pPr>
            <a:r>
              <a:rPr lang="en-US" sz="2400" dirty="0" smtClean="0"/>
              <a:t>Cartoons reprinted </a:t>
            </a:r>
            <a:r>
              <a:rPr lang="en-US" sz="2400" dirty="0"/>
              <a:t>in newspapers around the world both in a sense of journalistic </a:t>
            </a:r>
            <a:r>
              <a:rPr lang="en-US" sz="2400" dirty="0" smtClean="0"/>
              <a:t>solidarity and an advocacy of the freedom of expression</a:t>
            </a:r>
            <a:endParaRPr lang="en-GB" sz="2400" dirty="0" smtClean="0"/>
          </a:p>
        </p:txBody>
      </p:sp>
      <p:pic>
        <p:nvPicPr>
          <p:cNvPr id="4" name="Θέση περιεχομένου 3">
            <a:hlinkClick r:id="rId3"/>
          </p:cNvPr>
          <p:cNvPicPr>
            <a:picLocks noGrp="1" noChangeAspect="1"/>
          </p:cNvPicPr>
          <p:nvPr>
            <p:ph sz="quarter" idx="2"/>
          </p:nvPr>
        </p:nvPicPr>
        <p:blipFill>
          <a:blip r:embed="rId4" cstate="print"/>
          <a:stretch>
            <a:fillRect/>
          </a:stretch>
        </p:blipFill>
        <p:spPr>
          <a:xfrm>
            <a:off x="-6420" y="1628800"/>
            <a:ext cx="3692245" cy="4581128"/>
          </a:xfrm>
        </p:spPr>
      </p:pic>
      <p:sp>
        <p:nvSpPr>
          <p:cNvPr id="7" name="Footer Placeholder 21"/>
          <p:cNvSpPr>
            <a:spLocks noGrp="1"/>
          </p:cNvSpPr>
          <p:nvPr>
            <p:ph type="ftr" sz="quarter" idx="4294967295"/>
          </p:nvPr>
        </p:nvSpPr>
        <p:spPr>
          <a:xfrm>
            <a:off x="3851920" y="6237312"/>
            <a:ext cx="5153000" cy="700187"/>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GB" sz="1800" dirty="0" err="1" smtClean="0">
                <a:latin typeface="Times New Roman" panose="02020603050405020304" pitchFamily="18" charset="0"/>
                <a:cs typeface="Times New Roman" panose="02020603050405020304" pitchFamily="18" charset="0"/>
              </a:rPr>
              <a:t>Smaro</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Makropoulou</a:t>
            </a:r>
            <a:r>
              <a:rPr lang="en-GB" sz="1800" dirty="0" smtClean="0">
                <a:latin typeface="Times New Roman" panose="02020603050405020304" pitchFamily="18" charset="0"/>
                <a:cs typeface="Times New Roman" panose="02020603050405020304" pitchFamily="18" charset="0"/>
              </a:rPr>
              <a:t> &amp; Minos – </a:t>
            </a:r>
            <a:r>
              <a:rPr lang="en-GB" sz="1800" dirty="0" err="1" smtClean="0">
                <a:latin typeface="Times New Roman" panose="02020603050405020304" pitchFamily="18" charset="0"/>
                <a:cs typeface="Times New Roman" panose="02020603050405020304" pitchFamily="18" charset="0"/>
              </a:rPr>
              <a:t>Athanasios</a:t>
            </a:r>
            <a:r>
              <a:rPr lang="en-GB" sz="1800" dirty="0" smtClean="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Karyotakis</a:t>
            </a:r>
            <a:endParaRPr lang="en-US" sz="1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6265983"/>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000"/>
                                        <p:tgtEl>
                                          <p:spTgt spid="6">
                                            <p:txEl>
                                              <p:pRg st="1" end="1"/>
                                            </p:txEl>
                                          </p:spTgt>
                                        </p:tgtEl>
                                      </p:cBhvr>
                                    </p:animEffect>
                                    <p:anim calcmode="lin" valueType="num">
                                      <p:cBhvr>
                                        <p:cTn id="3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000"/>
                                        <p:tgtEl>
                                          <p:spTgt spid="6">
                                            <p:txEl>
                                              <p:pRg st="2" end="2"/>
                                            </p:txEl>
                                          </p:spTgt>
                                        </p:tgtEl>
                                      </p:cBhvr>
                                    </p:animEffect>
                                    <p:anim calcmode="lin" valueType="num">
                                      <p:cBhvr>
                                        <p:cTn id="4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1000"/>
                                        <p:tgtEl>
                                          <p:spTgt spid="6">
                                            <p:txEl>
                                              <p:pRg st="3" end="3"/>
                                            </p:txEl>
                                          </p:spTgt>
                                        </p:tgtEl>
                                      </p:cBhvr>
                                    </p:animEffect>
                                    <p:anim calcmode="lin" valueType="num">
                                      <p:cBhvr>
                                        <p:cTn id="5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05ae7c9cdf922c211e3483d867c1f3f6845a53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1564</TotalTime>
  <Words>2419</Words>
  <Application>Microsoft Office PowerPoint</Application>
  <PresentationFormat>Προβολή στην οθόνη (4:3)</PresentationFormat>
  <Paragraphs>208</Paragraphs>
  <Slides>25</Slides>
  <Notes>21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25</vt:i4>
      </vt:variant>
    </vt:vector>
  </HeadingPairs>
  <TitlesOfParts>
    <vt:vector size="32" baseType="lpstr">
      <vt:lpstr>Arial</vt:lpstr>
      <vt:lpstr>Calibri</vt:lpstr>
      <vt:lpstr>Constantia</vt:lpstr>
      <vt:lpstr>Times New Roman</vt:lpstr>
      <vt:lpstr>Wingdings</vt:lpstr>
      <vt:lpstr>Wingdings 2</vt:lpstr>
      <vt:lpstr>Flow</vt:lpstr>
      <vt:lpstr>Karyotakis  Minos – Athanasios &amp; Makropoulou Smaro</vt:lpstr>
      <vt:lpstr>Objectives of the presentation</vt:lpstr>
      <vt:lpstr>Objectives of the presentation</vt:lpstr>
      <vt:lpstr>Freedom of the media</vt:lpstr>
      <vt:lpstr>Freedom of the media</vt:lpstr>
      <vt:lpstr>Picturing Muhammad</vt:lpstr>
      <vt:lpstr>Jyllands-Posten </vt:lpstr>
      <vt:lpstr>Jyllands-Posten </vt:lpstr>
      <vt:lpstr>The Danish Cartoons</vt:lpstr>
      <vt:lpstr>The Danish Cartoons</vt:lpstr>
      <vt:lpstr>Charlie Hebdo</vt:lpstr>
      <vt:lpstr>Charlie Hebdo</vt:lpstr>
      <vt:lpstr>Examples of framing of CH</vt:lpstr>
      <vt:lpstr>Παρουσίαση του PowerPoint</vt:lpstr>
      <vt:lpstr>Framing of the Media - DC</vt:lpstr>
      <vt:lpstr>Diversity of France</vt:lpstr>
      <vt:lpstr>Παρουσίαση του PowerPoint</vt:lpstr>
      <vt:lpstr>Framing of the Media - CH</vt:lpstr>
      <vt:lpstr>Reactions to the incidents - DC</vt:lpstr>
      <vt:lpstr>Reactions to the incidents - CH</vt:lpstr>
      <vt:lpstr>Reactions to the incidents - CH</vt:lpstr>
      <vt:lpstr>The Debate</vt:lpstr>
      <vt:lpstr>Conclusions</vt:lpstr>
      <vt:lpstr>Question</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Minos</dc:creator>
  <cp:lastModifiedBy>Μίνως Καρυωτάκης</cp:lastModifiedBy>
  <cp:revision>342</cp:revision>
  <dcterms:created xsi:type="dcterms:W3CDTF">2015-06-10T09:39:42Z</dcterms:created>
  <dcterms:modified xsi:type="dcterms:W3CDTF">2017-04-17T18:00:52Z</dcterms:modified>
</cp:coreProperties>
</file>